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29" r:id="rId5"/>
    <p:sldId id="546" r:id="rId6"/>
    <p:sldId id="529" r:id="rId7"/>
    <p:sldId id="568" r:id="rId8"/>
    <p:sldId id="573" r:id="rId9"/>
    <p:sldId id="574" r:id="rId10"/>
    <p:sldId id="570" r:id="rId11"/>
    <p:sldId id="576" r:id="rId12"/>
    <p:sldId id="552" r:id="rId13"/>
    <p:sldId id="561" r:id="rId14"/>
    <p:sldId id="562" r:id="rId15"/>
    <p:sldId id="563" r:id="rId16"/>
    <p:sldId id="564" r:id="rId17"/>
    <p:sldId id="558" r:id="rId18"/>
    <p:sldId id="556" r:id="rId19"/>
    <p:sldId id="557" r:id="rId20"/>
    <p:sldId id="577" r:id="rId21"/>
    <p:sldId id="553" r:id="rId22"/>
    <p:sldId id="501" r:id="rId23"/>
  </p:sldIdLst>
  <p:sldSz cx="9144000" cy="6858000" type="screen4x3"/>
  <p:notesSz cx="9874250" cy="6797675"/>
  <p:embeddedFontLst>
    <p:embeddedFont>
      <p:font typeface="MS PGothic" panose="020B0600070205080204" pitchFamily="34" charset="-128"/>
      <p:regular r:id="rId26"/>
    </p:embeddedFont>
    <p:embeddedFont>
      <p:font typeface="Cambria Math" panose="02040503050406030204" pitchFamily="18" charset="0"/>
      <p:regular r:id="rId27"/>
    </p:embeddedFont>
    <p:embeddedFont>
      <p:font typeface="Myriad Pro Cond" panose="020B0506030403020204" charset="0"/>
      <p:regular r:id="rId28"/>
      <p:bold r:id="rId29"/>
      <p:italic r:id="rId30"/>
      <p:boldItalic r:id="rId31"/>
    </p:embeddedFont>
    <p:embeddedFont>
      <p:font typeface="Myriad Pro" panose="020B0503030403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000000"/>
    <a:srgbClr val="658C5E"/>
    <a:srgbClr val="FFFF00"/>
    <a:srgbClr val="00B050"/>
    <a:srgbClr val="C0504D"/>
    <a:srgbClr val="4F81BD"/>
    <a:srgbClr val="9BBB59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879" autoAdjust="0"/>
  </p:normalViewPr>
  <p:slideViewPr>
    <p:cSldViewPr>
      <p:cViewPr varScale="1">
        <p:scale>
          <a:sx n="49" d="100"/>
          <a:sy n="49" d="100"/>
        </p:scale>
        <p:origin x="1764" y="44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35" d="100"/>
          <a:sy n="135" d="100"/>
        </p:scale>
        <p:origin x="-1500" y="-84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/>
          <a:p>
            <a:fld id="{A849C5AD-4428-4E9C-9C84-11B72C9365FB}" type="datetimeFigureOut">
              <a:rPr lang="en-US" smtClean="0">
                <a:latin typeface="Arial" pitchFamily="34" charset="0"/>
              </a:rPr>
              <a:pPr/>
              <a:t>7/20/2017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/>
          <a:p>
            <a:fld id="{8C596567-A38F-4CEF-B37F-9B9D120D62CE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761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>
            <a:lvl1pPr>
              <a:defRPr>
                <a:latin typeface="Arial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>
            <a:lvl1pPr>
              <a:defRPr>
                <a:latin typeface="Arial" pitchFamily="34" charset="0"/>
              </a:defRPr>
            </a:lvl1pPr>
          </a:lstStyle>
          <a:p>
            <a:fld id="{D7547E60-4BE7-4E4E-9AAA-5EE35AEC995C}" type="datetimeFigureOut">
              <a:rPr lang="en-US" smtClean="0"/>
              <a:pPr/>
              <a:t>7/20/2017</a:t>
            </a:fld>
            <a:endParaRPr lang="en-US" dirty="0" smtClean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lIns="95264" tIns="47632" rIns="95264" bIns="47632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lIns="95264" tIns="47632" rIns="95264" bIns="47632"/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>
            <a:lvl1pPr>
              <a:defRPr>
                <a:latin typeface="Arial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lIns="95264" tIns="47632" rIns="95264" bIns="47632"/>
          <a:lstStyle>
            <a:lvl1pPr>
              <a:defRPr>
                <a:latin typeface="Arial" pitchFamily="34" charset="0"/>
              </a:defRPr>
            </a:lvl1pPr>
          </a:lstStyle>
          <a:p>
            <a:fld id="{CA077768-21C8-4125-A345-258E48D2EED0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425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석사과정 박진아교수님 연구실의 </a:t>
            </a:r>
            <a:r>
              <a:rPr lang="ko-KR" altLang="en-US" dirty="0" err="1" smtClean="0"/>
              <a:t>김민주라고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제가 진행하여 발표하게 될 연구의 주제는 </a:t>
            </a:r>
            <a:r>
              <a:rPr lang="ko-KR" altLang="en-US" dirty="0" err="1" smtClean="0"/>
              <a:t>상호작용형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멀티모달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좌표평면입니다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353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en-US" altLang="ko-KR" dirty="0" smtClean="0"/>
              <a:t>guideline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을 따르기 위해서 세 가지 요소들을 구현한 방식은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우선 격자 </a:t>
            </a:r>
            <a:r>
              <a:rPr lang="en-US" altLang="ko-KR" baseline="0" dirty="0" smtClean="0"/>
              <a:t>plane </a:t>
            </a:r>
            <a:r>
              <a:rPr lang="ko-KR" altLang="en-US" baseline="0" dirty="0" smtClean="0"/>
              <a:t>표면에 대해 </a:t>
            </a:r>
            <a:r>
              <a:rPr lang="en-US" altLang="ko-KR" baseline="0" dirty="0" err="1" smtClean="0"/>
              <a:t>SmoothSurface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피드백을 부여한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격자 선에 대해 </a:t>
            </a:r>
            <a:r>
              <a:rPr lang="en-US" altLang="ko-KR" baseline="0" dirty="0" smtClean="0"/>
              <a:t>Magnetic force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세번째로 모든 </a:t>
            </a:r>
            <a:r>
              <a:rPr lang="ko-KR" altLang="en-US" baseline="0" dirty="0" err="1" smtClean="0"/>
              <a:t>격자점들에</a:t>
            </a:r>
            <a:r>
              <a:rPr lang="ko-KR" altLang="en-US" baseline="0" dirty="0" smtClean="0"/>
              <a:t> 대해 </a:t>
            </a:r>
            <a:r>
              <a:rPr lang="en-US" altLang="ko-KR" baseline="0" dirty="0" smtClean="0"/>
              <a:t>constraint </a:t>
            </a:r>
            <a:r>
              <a:rPr lang="ko-KR" altLang="en-US" baseline="0" dirty="0" smtClean="0"/>
              <a:t>효과를 준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때에 </a:t>
            </a:r>
            <a:r>
              <a:rPr lang="ko-KR" altLang="en-US" baseline="0" dirty="0" err="1" smtClean="0"/>
              <a:t>격자점에</a:t>
            </a:r>
            <a:r>
              <a:rPr lang="ko-KR" altLang="en-US" baseline="0" dirty="0" smtClean="0"/>
              <a:t> 대해서는 추가로 음성 피드백이 나타나게 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좌표 </a:t>
            </a:r>
            <a:r>
              <a:rPr lang="ko-KR" altLang="en-US" baseline="0" dirty="0" err="1" smtClean="0"/>
              <a:t>값정보를</a:t>
            </a:r>
            <a:r>
              <a:rPr lang="ko-KR" altLang="en-US" baseline="0" dirty="0" smtClean="0"/>
              <a:t> 들을 수 있게 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오른쪽의 이 영상은 이러한 구현의 결과로서 </a:t>
            </a:r>
            <a:r>
              <a:rPr lang="ko-KR" altLang="en-US" baseline="0" dirty="0" err="1" smtClean="0"/>
              <a:t>사용사례를</a:t>
            </a:r>
            <a:r>
              <a:rPr lang="ko-KR" altLang="en-US" baseline="0" dirty="0" smtClean="0"/>
              <a:t> 나타내고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유저가 디바이스가 격자 평면상에서 움직이고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좌표점의</a:t>
            </a:r>
            <a:r>
              <a:rPr lang="ko-KR" altLang="en-US" baseline="0" dirty="0" smtClean="0"/>
              <a:t> 위치에 가까이 접근하였을 때 사운드 피드백을 받을 수 있는 것을 알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또한 디바이스가 </a:t>
            </a:r>
            <a:r>
              <a:rPr lang="ko-KR" altLang="en-US" baseline="0" dirty="0" err="1" smtClean="0"/>
              <a:t>마그네틱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force feedback</a:t>
            </a:r>
            <a:r>
              <a:rPr lang="ko-KR" altLang="en-US" baseline="0" dirty="0" smtClean="0"/>
              <a:t>에 의해서 </a:t>
            </a:r>
            <a:r>
              <a:rPr lang="ko-KR" altLang="en-US" baseline="0" dirty="0" err="1" smtClean="0"/>
              <a:t>격자선들에</a:t>
            </a:r>
            <a:r>
              <a:rPr lang="ko-KR" altLang="en-US" baseline="0" dirty="0" smtClean="0"/>
              <a:t> 주로 위치하며 이동하는 것을 볼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이렇게 첫번째 가이드라인을 따른 실험의 결과로서 중요한 사항은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격자 평면을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나눠서 각각 다른 방식으로 구현한 것이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각각의 요소를 유저가 구분할 수 있도록 하는 효과가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또한 강도에 있어 격자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좌표점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격자 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평면의 순서로 강조되어 느껴지는 것이라고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343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실험 결과를 추가로 첨부하여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햅틱</a:t>
            </a:r>
            <a:r>
              <a:rPr lang="ko-KR" altLang="en-US" dirty="0" smtClean="0"/>
              <a:t> 디바이스를 유저가 실제로 쥐고 움직이는 모습을 오른쪽의 영상에서 보실 수 있는데</a:t>
            </a:r>
            <a:r>
              <a:rPr lang="en-US" altLang="ko-KR" dirty="0" smtClean="0"/>
              <a:t>, Constraint</a:t>
            </a:r>
            <a:r>
              <a:rPr lang="en-US" altLang="ko-KR" baseline="0" dirty="0" smtClean="0"/>
              <a:t> force</a:t>
            </a:r>
            <a:r>
              <a:rPr lang="ko-KR" altLang="en-US" baseline="0" dirty="0" smtClean="0"/>
              <a:t>로 인해서 디바이스가 이동 중 격자 좌표점에서마다 </a:t>
            </a:r>
            <a:r>
              <a:rPr lang="en-US" altLang="ko-KR" baseline="0" dirty="0" smtClean="0"/>
              <a:t>trapping</a:t>
            </a:r>
            <a:r>
              <a:rPr lang="ko-KR" altLang="en-US" baseline="0" dirty="0" smtClean="0"/>
              <a:t>되는 효과가 생기는 것을 확인할 수 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88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가이드라인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부합하기 위해서는 학습 범위와 관련된 기본 용어인 </a:t>
            </a:r>
            <a:r>
              <a:rPr lang="en-US" altLang="ko-KR" dirty="0" smtClean="0"/>
              <a:t>basic</a:t>
            </a:r>
            <a:r>
              <a:rPr lang="en-US" altLang="ko-KR" baseline="0" dirty="0" smtClean="0"/>
              <a:t> term</a:t>
            </a:r>
            <a:r>
              <a:rPr lang="ko-KR" altLang="en-US" baseline="0" dirty="0" smtClean="0"/>
              <a:t>들 중에서 어느 것을 접근성의 대상으로 할 지에 대한 결정이 우선 필요하였습니다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수학교과서들에서 좌표축의 용어를 우선 제시하는 점을 참고해서 두 가지 축에 대한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가이던스를</a:t>
            </a:r>
            <a:r>
              <a:rPr lang="ko-KR" altLang="en-US" baseline="0" dirty="0" smtClean="0"/>
              <a:t> 구현하기로 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기대 결과는 유저가 두 가지 축 중에 하나에 대한 기본 용어 설명을 </a:t>
            </a:r>
            <a:r>
              <a:rPr lang="en-US" altLang="ko-KR" baseline="0" dirty="0" smtClean="0"/>
              <a:t>trigger</a:t>
            </a:r>
            <a:r>
              <a:rPr lang="ko-KR" altLang="en-US" baseline="0" dirty="0" smtClean="0"/>
              <a:t>하였을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디바이스가 가상공간 중 선택한 축 상에서 자동으로 이동하는 효과가 나타나는 것을 목표로 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동시에 </a:t>
            </a:r>
            <a:r>
              <a:rPr lang="en-US" altLang="ko-KR" baseline="0" dirty="0" smtClean="0"/>
              <a:t>This is X-axis </a:t>
            </a:r>
            <a:r>
              <a:rPr lang="ko-KR" altLang="en-US" baseline="0" dirty="0" smtClean="0"/>
              <a:t>와 같은 음성 피드백이 생성되는 것을 목표로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3960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가이드라인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따르기 위해서 </a:t>
            </a:r>
            <a:r>
              <a:rPr lang="ko-KR" altLang="en-US" dirty="0" err="1" smtClean="0"/>
              <a:t>햅틱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가이던스를</a:t>
            </a:r>
            <a:r>
              <a:rPr lang="ko-KR" altLang="en-US" dirty="0" smtClean="0"/>
              <a:t> 구현한 방식은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앞의 첫째 실험에서 </a:t>
            </a:r>
            <a:r>
              <a:rPr lang="ko-KR" altLang="en-US" dirty="0" err="1" smtClean="0"/>
              <a:t>좌표점을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구현하는데에</a:t>
            </a:r>
            <a:r>
              <a:rPr lang="ko-KR" altLang="en-US" dirty="0" smtClean="0"/>
              <a:t> 사용한 </a:t>
            </a:r>
            <a:r>
              <a:rPr lang="en-US" altLang="ko-KR" dirty="0" smtClean="0"/>
              <a:t>Constraint</a:t>
            </a:r>
            <a:r>
              <a:rPr lang="en-US" altLang="ko-KR" baseline="0" dirty="0" smtClean="0"/>
              <a:t> effect, </a:t>
            </a:r>
            <a:r>
              <a:rPr lang="ko-KR" altLang="en-US" baseline="0" dirty="0" smtClean="0"/>
              <a:t>그리고 시간에 따른 </a:t>
            </a:r>
            <a:r>
              <a:rPr lang="en-US" altLang="ko-KR" baseline="0" dirty="0" smtClean="0"/>
              <a:t>force effect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다음의 두 영상은 </a:t>
            </a:r>
            <a:r>
              <a:rPr lang="ko-KR" altLang="en-US" baseline="0" dirty="0" err="1" smtClean="0"/>
              <a:t>축상에서</a:t>
            </a:r>
            <a:r>
              <a:rPr lang="ko-KR" altLang="en-US" baseline="0" dirty="0" smtClean="0"/>
              <a:t> 자동으로 이동을 하는 디바이스를 보실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디바이스가 가상 공간 중 축 위치에 </a:t>
            </a:r>
            <a:r>
              <a:rPr lang="en-US" altLang="ko-KR" baseline="0" dirty="0" smtClean="0"/>
              <a:t>constraint </a:t>
            </a:r>
            <a:r>
              <a:rPr lang="ko-KR" altLang="en-US" baseline="0" dirty="0" smtClean="0"/>
              <a:t>효과에 의해 </a:t>
            </a:r>
            <a:r>
              <a:rPr lang="en-US" altLang="ko-KR" baseline="0" dirty="0" smtClean="0"/>
              <a:t>constraint</a:t>
            </a:r>
            <a:r>
              <a:rPr lang="ko-KR" altLang="en-US" baseline="0" dirty="0" smtClean="0"/>
              <a:t>가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시간 함수에 의해 자동적인 이동을 하는 결과가 나타나고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시간함수로서 디바이스의 </a:t>
            </a:r>
            <a:r>
              <a:rPr lang="ko-KR" altLang="en-US" baseline="0" dirty="0" err="1" smtClean="0"/>
              <a:t>진동효과를</a:t>
            </a:r>
            <a:r>
              <a:rPr lang="ko-KR" altLang="en-US" baseline="0" dirty="0" smtClean="0"/>
              <a:t> 나타내기 위해서 시간에 대한 사인 </a:t>
            </a:r>
            <a:r>
              <a:rPr lang="en-US" altLang="ko-KR" baseline="0" dirty="0" err="1" smtClean="0"/>
              <a:t>fucntion</a:t>
            </a:r>
            <a:r>
              <a:rPr lang="ko-KR" altLang="en-US" baseline="0" dirty="0" smtClean="0"/>
              <a:t>을 선택하게 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파트의 결과로 유저가 </a:t>
            </a:r>
            <a:r>
              <a:rPr lang="en-US" altLang="ko-KR" baseline="0" dirty="0" smtClean="0"/>
              <a:t>basic term</a:t>
            </a:r>
            <a:r>
              <a:rPr lang="ko-KR" altLang="en-US" baseline="0" dirty="0" smtClean="0"/>
              <a:t>들의 의미에 접근했을 때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가이던스를</a:t>
            </a:r>
            <a:r>
              <a:rPr lang="ko-KR" altLang="en-US" baseline="0" dirty="0" smtClean="0"/>
              <a:t> 통해 정보 전달을 받도록 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806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화면에 추가해서 디바이스가 실제 움직이는 영상을 확인하실 수가 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디바이스가 축 위치에 갇히며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진동하는 것을 보실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82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가이드라인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따르며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유저의 능동적인 접근이 툴에 변화를 줄 수 있게 하는</a:t>
            </a:r>
            <a:r>
              <a:rPr lang="ko-KR" altLang="en-US" baseline="0" dirty="0" smtClean="0"/>
              <a:t> 기능으로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제가 도움이 될 것이라 판단한 것은 좌표 평면상에 점을 찍는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함수인 라인그래프를 그리는 것이라고 보아 이들의 구현을 고민하였습니다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기대효과로서는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유저가 점과 선을 좌표평면상에 그릴 수 있는 것과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또한 특별한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테크닉을 통해서 자신이 직접 그려낸 그래프에 </a:t>
            </a:r>
            <a:r>
              <a:rPr lang="en-US" altLang="ko-KR" baseline="0" dirty="0" smtClean="0"/>
              <a:t>outline</a:t>
            </a:r>
            <a:r>
              <a:rPr lang="ko-KR" altLang="en-US" baseline="0" dirty="0" smtClean="0"/>
              <a:t>에 접근할 수 있는 것입니다</a:t>
            </a:r>
            <a:r>
              <a:rPr lang="en-US" altLang="ko-KR" baseline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55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세번째 가이드라인을 따르기 위해서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우선 점을 찍는 것은 디바이스가 이동하는 중 특정 좌표 점의 위치에서 메인 버튼을 클릭하였을 때 가능하게 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기능의 사용 영상을 보실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점을 클릭을 한 상태에서 키보드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눌러서 해당 두 점을 지나는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함수 그래프가 생성되게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사용 사례를 영상으로 보실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함수 수식이 계산되어 오른쪽에 표시된 것을 보실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기능에 이어서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그린 점과 그래프에 대한 아웃라인을 </a:t>
            </a:r>
            <a:r>
              <a:rPr lang="ko-KR" altLang="en-US" dirty="0" err="1" smtClean="0"/>
              <a:t>햅틱으로</a:t>
            </a:r>
            <a:r>
              <a:rPr lang="ko-KR" altLang="en-US" dirty="0" smtClean="0"/>
              <a:t> 어떻게 느낄 수 있는지를 추가적으로 연구하였는데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496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구현하는 데 있어 라인그래프와 포인트들의 </a:t>
            </a:r>
            <a:r>
              <a:rPr lang="ko-KR" altLang="en-US" dirty="0" err="1" smtClean="0"/>
              <a:t>햅틱</a:t>
            </a:r>
            <a:r>
              <a:rPr lang="ko-KR" altLang="en-US" dirty="0" smtClean="0"/>
              <a:t> 아웃라인을 나타내기 위해 고려한 방법들은 아래와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차함수</a:t>
            </a:r>
            <a:r>
              <a:rPr lang="ko-KR" altLang="en-US" dirty="0" smtClean="0"/>
              <a:t> 그래프는 앞</a:t>
            </a:r>
            <a:r>
              <a:rPr lang="ko-KR" altLang="en-US" baseline="0" dirty="0" smtClean="0"/>
              <a:t> 가이드라인들의 축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점에 대해 생성한 </a:t>
            </a:r>
            <a:r>
              <a:rPr lang="en-US" altLang="ko-KR" baseline="0" dirty="0" smtClean="0"/>
              <a:t>constraint </a:t>
            </a:r>
            <a:r>
              <a:rPr lang="ko-KR" altLang="en-US" baseline="0" dirty="0" smtClean="0"/>
              <a:t>효과와 요사한 </a:t>
            </a:r>
            <a:r>
              <a:rPr lang="en-US" altLang="ko-KR" baseline="0" dirty="0" smtClean="0"/>
              <a:t>constraint </a:t>
            </a:r>
            <a:r>
              <a:rPr lang="ko-KR" altLang="en-US" baseline="0" dirty="0" smtClean="0"/>
              <a:t>효과에 의해 해당 선에 갇히는 효과를 구현하고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두번째로 포인트 렌더링에 있어서는 두 가지 방법을 또한 생각해보았습니다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첫번째는 왼쪽 그림에서와 같이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유저가 스스로 연결한 포인트들이 각각 연결이 되어 라인을 구성하는 방법입니다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둘째는 찍힌 각각의 </a:t>
            </a:r>
            <a:r>
              <a:rPr lang="ko-KR" altLang="en-US" baseline="0" dirty="0" err="1" smtClean="0"/>
              <a:t>점들로부터</a:t>
            </a:r>
            <a:r>
              <a:rPr lang="ko-KR" altLang="en-US" baseline="0" dirty="0" smtClean="0"/>
              <a:t> 디바이스를 향하는 힘 벡터가 생성되게 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첫번째 방법은 점의 개수가 적은 상황에 적합한 것으로 볼 수 있습니다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반면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두번쨰</a:t>
            </a:r>
            <a:r>
              <a:rPr lang="ko-KR" altLang="en-US" baseline="0" dirty="0" smtClean="0"/>
              <a:t> 방법은 많은 수의 점들이 있을 때 사용하기 적합한데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각각은 공통적으로 유저가 스스로 찍은 모든 점들에 존재감을 부여하는 방법이라고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20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결론을 말씀드리면 저는 지금까지 </a:t>
            </a:r>
            <a:r>
              <a:rPr lang="ko-KR" altLang="en-US" dirty="0" err="1" smtClean="0"/>
              <a:t>저시력</a:t>
            </a:r>
            <a:r>
              <a:rPr lang="ko-KR" altLang="en-US" dirty="0" smtClean="0"/>
              <a:t> 학습자들의 수학 교육을 위한 </a:t>
            </a:r>
            <a:r>
              <a:rPr lang="ko-KR" altLang="en-US" dirty="0" err="1" smtClean="0"/>
              <a:t>멀티모달</a:t>
            </a:r>
            <a:r>
              <a:rPr lang="ko-KR" altLang="en-US" dirty="0" smtClean="0"/>
              <a:t> 상호작용 </a:t>
            </a:r>
            <a:r>
              <a:rPr lang="ko-KR" altLang="en-US" dirty="0" err="1" smtClean="0"/>
              <a:t>좌표평면을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개발하습니다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개발의 과정은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교육의 여러가지 측면인 </a:t>
            </a:r>
            <a:r>
              <a:rPr lang="ko-KR" altLang="en-US" baseline="0" dirty="0" err="1" smtClean="0"/>
              <a:t>수학학습과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멀티모달을</a:t>
            </a:r>
            <a:r>
              <a:rPr lang="ko-KR" altLang="en-US" baseline="0" dirty="0" smtClean="0"/>
              <a:t> 이용한 교육 등을 고려한 가이드라인을 따른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툴 개발에 있어 구현 범위를 좁히기 위해서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대상으로 삼게 되었던 범위는 좌표 평면과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함수인 선 그래프였고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연구의 후속작업으로서는 문제풀이를 도입하여 </a:t>
            </a:r>
            <a:r>
              <a:rPr lang="ko-KR" altLang="en-US" baseline="0" dirty="0" err="1" smtClean="0"/>
              <a:t>개념확립에</a:t>
            </a:r>
            <a:r>
              <a:rPr lang="ko-KR" altLang="en-US" baseline="0" dirty="0" smtClean="0"/>
              <a:t> 도움이 되는 점을 추가하려는 계획을 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후속 작업의 하나로서 유저스터디를 진행할 경우에도 문제풀이는 도움이 될 것으로 보이고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42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저의 발표는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우선 도입과 연구동기부터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지식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방법론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결론을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745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구현을 한 </a:t>
            </a:r>
            <a:r>
              <a:rPr lang="ko-KR" altLang="en-US" dirty="0" err="1" smtClean="0"/>
              <a:t>좌표평면은</a:t>
            </a:r>
            <a:r>
              <a:rPr lang="ko-KR" altLang="en-US" dirty="0" smtClean="0"/>
              <a:t> 맹인 또는 </a:t>
            </a:r>
            <a:r>
              <a:rPr lang="ko-KR" altLang="en-US" dirty="0" err="1" smtClean="0"/>
              <a:t>저시력인의</a:t>
            </a:r>
            <a:r>
              <a:rPr lang="ko-KR" altLang="en-US" dirty="0" smtClean="0"/>
              <a:t> 수학 학습을 목표로 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수학 교과과정의 범위 중에서 </a:t>
            </a:r>
            <a:r>
              <a:rPr lang="ko-KR" altLang="en-US" dirty="0" err="1" smtClean="0"/>
              <a:t>좌표평면과</a:t>
            </a:r>
            <a:r>
              <a:rPr lang="ko-KR" altLang="en-US" dirty="0" smtClean="0"/>
              <a:t> 그래프를 제가 선택하게 된 이유는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이들이 시각적인 수식의 표현 도구로 시각을 필요로 하기 때문에 시력을 쓸 수 없는 학생들에게는 </a:t>
            </a:r>
            <a:r>
              <a:rPr lang="ko-KR" altLang="en-US" dirty="0" err="1" smtClean="0"/>
              <a:t>멀티모달</a:t>
            </a:r>
            <a:r>
              <a:rPr lang="ko-KR" altLang="en-US" dirty="0" smtClean="0"/>
              <a:t> 상호작용</a:t>
            </a:r>
            <a:r>
              <a:rPr lang="ko-KR" altLang="en-US" baseline="0" dirty="0" smtClean="0"/>
              <a:t> 구현이</a:t>
            </a:r>
            <a:r>
              <a:rPr lang="ko-KR" altLang="en-US" dirty="0" smtClean="0"/>
              <a:t> 어떤 도움이 될 가능성이 있다고 생각했기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좌표 평면과 이를 통한 그래프 개념의 이해는 이후의 수학 교과학습 뿐 아니라 실생활에서도 주가나 날씨 등 지표의 추세 확인에 도움이 되어 의미가 있다고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이러한 이유들로 저의 연구는 시각 장애인 학습자들의 수학 교육을 도울 </a:t>
            </a:r>
            <a:r>
              <a:rPr lang="ko-KR" altLang="en-US" baseline="0" dirty="0" err="1" smtClean="0"/>
              <a:t>멀티모달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좌표평면을</a:t>
            </a:r>
            <a:r>
              <a:rPr lang="ko-KR" altLang="en-US" baseline="0" dirty="0" smtClean="0"/>
              <a:t> 개발한 것이고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기반이 되는 모듈은 두가지인 음성</a:t>
            </a:r>
            <a:r>
              <a:rPr lang="en-US" altLang="ko-KR" baseline="0" dirty="0" smtClean="0"/>
              <a:t>, auditory </a:t>
            </a:r>
            <a:r>
              <a:rPr lang="ko-KR" altLang="en-US" baseline="0" dirty="0" smtClean="0"/>
              <a:t>피드백과 촉각의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피드백입니다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11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 smtClean="0"/>
              <a:t>기존에 존재하는 관련 주제의 연구들은 </a:t>
            </a:r>
            <a:r>
              <a:rPr lang="en-US" altLang="ko-KR" sz="1100" dirty="0" smtClean="0"/>
              <a:t>2000</a:t>
            </a:r>
            <a:r>
              <a:rPr lang="ko-KR" altLang="en-US" sz="1100" dirty="0" smtClean="0"/>
              <a:t>년 초반에 주로 있었고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대표적인 예가 첫번째</a:t>
            </a:r>
            <a:r>
              <a:rPr lang="ko-KR" altLang="en-US" sz="1100" baseline="0" dirty="0" smtClean="0"/>
              <a:t> 논문인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Web</a:t>
            </a:r>
            <a:r>
              <a:rPr lang="ko-KR" altLang="en-US" sz="1100" dirty="0" smtClean="0"/>
              <a:t>기반 </a:t>
            </a:r>
            <a:r>
              <a:rPr lang="ko-KR" altLang="en-US" sz="1100" dirty="0" err="1" smtClean="0"/>
              <a:t>햅틱</a:t>
            </a:r>
            <a:r>
              <a:rPr lang="ko-KR" altLang="en-US" sz="1100" dirty="0" smtClean="0"/>
              <a:t> 그래프 생성 도구입니다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그림에</a:t>
            </a:r>
            <a:r>
              <a:rPr lang="ko-KR" altLang="en-US" sz="1100" baseline="0" dirty="0" smtClean="0"/>
              <a:t> 있는</a:t>
            </a:r>
            <a:r>
              <a:rPr lang="ko-KR" altLang="en-US" sz="1100" dirty="0" smtClean="0"/>
              <a:t> 진동 마우스와 키보드를 이용해 그래프를 생성하고 느낄 수 있는 </a:t>
            </a:r>
            <a:r>
              <a:rPr lang="ko-KR" altLang="en-US" sz="1100" dirty="0" err="1" smtClean="0"/>
              <a:t>개발내용에</a:t>
            </a:r>
            <a:r>
              <a:rPr lang="ko-KR" altLang="en-US" sz="1100" dirty="0" smtClean="0"/>
              <a:t> 대한 논문입니다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두번째 문헌은 주어진 그래프의 </a:t>
            </a:r>
            <a:r>
              <a:rPr lang="ko-KR" altLang="en-US" sz="1100" baseline="0" dirty="0" smtClean="0"/>
              <a:t>탐색</a:t>
            </a:r>
            <a:r>
              <a:rPr lang="en-US" altLang="ko-KR" sz="1100" baseline="0" dirty="0" smtClean="0"/>
              <a:t>, </a:t>
            </a:r>
            <a:r>
              <a:rPr lang="en-US" altLang="ko-KR" sz="1100" dirty="0" smtClean="0"/>
              <a:t>exploration</a:t>
            </a:r>
            <a:r>
              <a:rPr lang="ko-KR" altLang="en-US" sz="1100" baseline="0" dirty="0" smtClean="0"/>
              <a:t>을 구현 대상으로 하였는데</a:t>
            </a:r>
            <a:r>
              <a:rPr lang="en-US" altLang="ko-KR" sz="1100" baseline="0" dirty="0" smtClean="0"/>
              <a:t>, </a:t>
            </a:r>
            <a:r>
              <a:rPr lang="ko-KR" altLang="en-US" sz="1100" baseline="0" dirty="0" err="1" smtClean="0"/>
              <a:t>햅틱</a:t>
            </a:r>
            <a:r>
              <a:rPr lang="ko-KR" altLang="en-US" sz="1100" baseline="0" dirty="0" smtClean="0"/>
              <a:t> </a:t>
            </a:r>
            <a:r>
              <a:rPr lang="ko-KR" altLang="en-US" sz="1100" baseline="0" dirty="0" err="1" smtClean="0"/>
              <a:t>가이던스를</a:t>
            </a:r>
            <a:r>
              <a:rPr lang="ko-KR" altLang="en-US" sz="1100" baseline="0" dirty="0" smtClean="0"/>
              <a:t> 통해 그래프에서 디바이스의 자동적 움직임을 느끼는 것의 효과를 강조하고 있습니다</a:t>
            </a:r>
            <a:r>
              <a:rPr lang="en-US" altLang="ko-KR" sz="1100" baseline="0" dirty="0" smtClean="0"/>
              <a:t>. </a:t>
            </a:r>
            <a:r>
              <a:rPr lang="ko-KR" altLang="en-US" sz="1100" baseline="0" dirty="0" smtClean="0"/>
              <a:t>세번째는 차트 데이터의 정보에 </a:t>
            </a:r>
            <a:r>
              <a:rPr lang="ko-KR" altLang="en-US" sz="1100" baseline="0" dirty="0" err="1" smtClean="0"/>
              <a:t>햅틱접근을</a:t>
            </a:r>
            <a:r>
              <a:rPr lang="ko-KR" altLang="en-US" sz="1100" baseline="0" dirty="0" smtClean="0"/>
              <a:t> 하는 방법을 설명한 것으로</a:t>
            </a:r>
            <a:r>
              <a:rPr lang="en-US" altLang="ko-KR" sz="1100" baseline="0" dirty="0" smtClean="0"/>
              <a:t>, </a:t>
            </a:r>
            <a:r>
              <a:rPr lang="ko-KR" altLang="en-US" sz="1100" baseline="0" dirty="0" smtClean="0"/>
              <a:t>그림에서 보다시피 디바이스에서 존재하는 점들까지 힘이 적용되는 </a:t>
            </a:r>
            <a:r>
              <a:rPr lang="en-US" altLang="ko-KR" sz="1100" baseline="0" dirty="0" smtClean="0"/>
              <a:t>Force-model</a:t>
            </a:r>
            <a:r>
              <a:rPr lang="ko-KR" altLang="en-US" sz="1100" baseline="0" dirty="0" smtClean="0"/>
              <a:t>을 제안하고 있습니다</a:t>
            </a:r>
            <a:r>
              <a:rPr lang="en-US" altLang="ko-KR" sz="1100" baseline="0" dirty="0" smtClean="0"/>
              <a:t>.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430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연구에서 사용한 방법을 말씀드리겠습니다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최종 목표인 학습 도구를 개발하는 것에 있어 세 가지 가이드라인을 설정하고 시작하였습니다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수학 교육을 특정한 </a:t>
            </a:r>
            <a:r>
              <a:rPr lang="ko-KR" altLang="en-US" dirty="0" err="1" smtClean="0"/>
              <a:t>학습범위를</a:t>
            </a:r>
            <a:r>
              <a:rPr lang="ko-KR" altLang="en-US" dirty="0" smtClean="0"/>
              <a:t> 설정하여 했다는 측면을 고려한 것이 첫째 가설을 </a:t>
            </a:r>
            <a:r>
              <a:rPr lang="ko-KR" altLang="en-US" dirty="0" err="1" smtClean="0"/>
              <a:t>생각해내었는데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이는 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연구의 초기 진행과정에서 중</a:t>
            </a:r>
            <a:r>
              <a:rPr lang="en-US" altLang="ko-KR" dirty="0" smtClean="0"/>
              <a:t>1</a:t>
            </a:r>
            <a:r>
              <a:rPr lang="ko-KR" altLang="en-US" baseline="0" dirty="0" smtClean="0"/>
              <a:t> 수학</a:t>
            </a:r>
            <a:r>
              <a:rPr lang="ko-KR" altLang="en-US" dirty="0" smtClean="0"/>
              <a:t> 교과서를 검토한 결과입니다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교학서</a:t>
            </a:r>
            <a:r>
              <a:rPr lang="ko-KR" altLang="en-US" baseline="0" dirty="0" smtClean="0"/>
              <a:t> 교과사에서는 격자구조를 통해서 정수 좌표의 표현을 먼저 이해하고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그에 이어서 유리수 좌표를 표현하는 </a:t>
            </a:r>
            <a:r>
              <a:rPr lang="ko-KR" altLang="en-US" baseline="0" dirty="0" err="1" smtClean="0"/>
              <a:t>좌표평면을</a:t>
            </a:r>
            <a:r>
              <a:rPr lang="ko-KR" altLang="en-US" baseline="0" dirty="0" smtClean="0"/>
              <a:t> 보입니다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맨 아래에 작성한 것과 같이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좌표평면을</a:t>
            </a:r>
            <a:r>
              <a:rPr lang="ko-KR" altLang="en-US" baseline="0" dirty="0" smtClean="0"/>
              <a:t> 격자평면으로 단순화 </a:t>
            </a:r>
            <a:r>
              <a:rPr lang="ko-KR" altLang="en-US" baseline="0" dirty="0" err="1" smtClean="0"/>
              <a:t>하는것이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학습시작에</a:t>
            </a:r>
            <a:r>
              <a:rPr lang="ko-KR" altLang="en-US" baseline="0" dirty="0" smtClean="0"/>
              <a:t> 도움이 될 것이란 가이드라인을 세울 수 있었습니다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002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두번째 가이드라인은 첫째와 달리 특정 범위가 아닌 일반적 수학 학습과 관련된 것인데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중고등학교 고정 수학 공부의 과거 경험을 되살려 보았을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수학 학습이 크게 두 가지로 나눌 수 있다고 생각하였습니다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핵심적인 요소로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수학 컨셉의 이해가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또한 기본 용어의 기억이 있다고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여기에서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기본적인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basic term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들의 기억은 이해 못지않게 중요하며 필수적이라고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따라서 저의 연구에서 교육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범위중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기본적 용어에 대한 접근성이 필요할 것이라는 가이드라인을 두번째로 세우게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세번째는 이 연구의 교육 툴이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햅틱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그리고 음성의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멀티모달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인터랙션을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기반한 것이기 때문에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이러한 상호작용을 교육 효과를 고려해서 디자인할 필요가 있다는 생각에서 출발하였습니다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세번째 가이드라인은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유저가 수동적으로 교육툴로부터 정보를 취하는 것에 추가적으로 능동적으로 툴에 변화를 주는 상호작용 방식이 교육에 있어 더 유익할 것이라는 내용입니다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7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교육 툴이 필요로 한 </a:t>
            </a:r>
            <a:r>
              <a:rPr lang="ko-KR" altLang="en-US" dirty="0" err="1" smtClean="0"/>
              <a:t>햅틱</a:t>
            </a:r>
            <a:r>
              <a:rPr lang="ko-KR" altLang="en-US" dirty="0" smtClean="0"/>
              <a:t> 디바이스와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개발에</a:t>
            </a:r>
            <a:r>
              <a:rPr lang="ko-KR" altLang="en-US" baseline="0" dirty="0" smtClean="0"/>
              <a:t> 사용한 디자인 툴을 다음과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디바이스는 팬텀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자유도 힘 피드백 디바이스로 왼쪽 동영상에서 사용 사례를 확인하실 수 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툴 디자인에 있어서의 </a:t>
            </a:r>
            <a:r>
              <a:rPr lang="ko-KR" altLang="en-US" baseline="0" dirty="0" err="1" smtClean="0"/>
              <a:t>개발환경은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H3D API</a:t>
            </a:r>
            <a:r>
              <a:rPr lang="ko-KR" altLang="en-US" baseline="0" dirty="0" smtClean="0"/>
              <a:t>인데</a:t>
            </a:r>
            <a:r>
              <a:rPr lang="en-US" altLang="ko-KR" baseline="0" dirty="0" smtClean="0"/>
              <a:t>, H3D</a:t>
            </a:r>
            <a:r>
              <a:rPr lang="ko-KR" altLang="en-US" baseline="0" dirty="0" smtClean="0"/>
              <a:t>란</a:t>
            </a:r>
            <a:r>
              <a:rPr lang="en-US" altLang="ko-KR" baseline="0" dirty="0" smtClean="0"/>
              <a:t>, VR </a:t>
            </a:r>
            <a:r>
              <a:rPr lang="ko-KR" altLang="en-US" baseline="0" dirty="0" smtClean="0"/>
              <a:t>모델링 랭귀지인 </a:t>
            </a:r>
            <a:r>
              <a:rPr lang="en-US" altLang="ko-KR" baseline="0" dirty="0" smtClean="0"/>
              <a:t>X3D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확장버전이라고</a:t>
            </a:r>
            <a:r>
              <a:rPr lang="ko-KR" altLang="en-US" baseline="0" dirty="0" smtClean="0"/>
              <a:t> 할 수 있고</a:t>
            </a:r>
            <a:r>
              <a:rPr lang="en-US" altLang="ko-KR" baseline="0" dirty="0" smtClean="0"/>
              <a:t>, X3D</a:t>
            </a:r>
            <a:r>
              <a:rPr lang="ko-KR" altLang="en-US" baseline="0" dirty="0" smtClean="0"/>
              <a:t>의 간단한 예시는 오른쪽에 영상에서 보시는 바와 같습니다</a:t>
            </a:r>
            <a:r>
              <a:rPr lang="en-US" altLang="ko-KR" baseline="0" dirty="0" smtClean="0"/>
              <a:t>. H3D API</a:t>
            </a:r>
            <a:r>
              <a:rPr lang="ko-KR" altLang="en-US" baseline="0" dirty="0" smtClean="0"/>
              <a:t>가 제공하는 </a:t>
            </a:r>
            <a:r>
              <a:rPr lang="ko-KR" altLang="en-US" baseline="0" dirty="0" err="1" smtClean="0"/>
              <a:t>햅틱</a:t>
            </a:r>
            <a:r>
              <a:rPr lang="ko-KR" altLang="en-US" baseline="0" dirty="0" smtClean="0"/>
              <a:t> 효과로서는 </a:t>
            </a:r>
            <a:r>
              <a:rPr lang="en-US" altLang="ko-KR" baseline="0" dirty="0" smtClean="0"/>
              <a:t>Surface</a:t>
            </a:r>
            <a:r>
              <a:rPr lang="ko-KR" altLang="en-US" baseline="0" dirty="0" smtClean="0"/>
              <a:t>의 표면</a:t>
            </a:r>
            <a:r>
              <a:rPr lang="en-US" altLang="ko-KR" baseline="0" dirty="0" smtClean="0"/>
              <a:t> haptic feedback</a:t>
            </a:r>
            <a:r>
              <a:rPr lang="ko-KR" altLang="en-US" baseline="0" dirty="0" smtClean="0"/>
              <a:t>과 </a:t>
            </a:r>
            <a:r>
              <a:rPr lang="ko-KR" altLang="en-US" baseline="0" dirty="0" err="1" smtClean="0"/>
              <a:t>그외</a:t>
            </a:r>
            <a:r>
              <a:rPr lang="ko-KR" altLang="en-US" baseline="0" dirty="0" smtClean="0"/>
              <a:t> 다양한 </a:t>
            </a:r>
            <a:r>
              <a:rPr lang="en-US" altLang="ko-KR" baseline="0" dirty="0" smtClean="0"/>
              <a:t>Force feedback</a:t>
            </a:r>
            <a:r>
              <a:rPr lang="ko-KR" altLang="en-US" baseline="0" dirty="0" smtClean="0"/>
              <a:t>들이 있습니다</a:t>
            </a:r>
            <a:r>
              <a:rPr lang="en-US" altLang="ko-KR" baseline="0" dirty="0" smtClean="0"/>
              <a:t>. Surface </a:t>
            </a:r>
            <a:r>
              <a:rPr lang="en-US" altLang="ko-KR" baseline="0" dirty="0" err="1" smtClean="0"/>
              <a:t>feedbac</a:t>
            </a:r>
            <a:r>
              <a:rPr lang="ko-KR" altLang="en-US" baseline="0" dirty="0" smtClean="0"/>
              <a:t>에는 아래와 같이 </a:t>
            </a:r>
            <a:r>
              <a:rPr lang="en-US" altLang="ko-KR" baseline="0" dirty="0" smtClean="0"/>
              <a:t>Smooth, Frictional, Magnetic</a:t>
            </a:r>
            <a:r>
              <a:rPr lang="ko-KR" altLang="en-US" baseline="0" dirty="0" smtClean="0"/>
              <a:t>등이 있고</a:t>
            </a:r>
            <a:r>
              <a:rPr lang="en-US" altLang="ko-KR" baseline="0" dirty="0" smtClean="0"/>
              <a:t>, force feedback</a:t>
            </a:r>
            <a:r>
              <a:rPr lang="ko-KR" altLang="en-US" baseline="0" dirty="0" smtClean="0"/>
              <a:t>에는 포지션 </a:t>
            </a:r>
            <a:r>
              <a:rPr lang="en-US" altLang="ko-KR" baseline="0" dirty="0" smtClean="0"/>
              <a:t>function effect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햅틱가이던스에</a:t>
            </a:r>
            <a:r>
              <a:rPr lang="ko-KR" altLang="en-US" baseline="0" dirty="0" smtClean="0"/>
              <a:t> 주로 쓰이는 </a:t>
            </a:r>
            <a:r>
              <a:rPr lang="en-US" altLang="ko-KR" baseline="0" dirty="0" smtClean="0"/>
              <a:t>time function </a:t>
            </a:r>
            <a:r>
              <a:rPr lang="ko-KR" altLang="en-US" baseline="0" dirty="0" smtClean="0"/>
              <a:t>효과 등이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기능들을 저는 이 연구에서 </a:t>
            </a:r>
            <a:r>
              <a:rPr lang="ko-KR" altLang="en-US" baseline="0" dirty="0" err="1" smtClean="0"/>
              <a:t>교육툴</a:t>
            </a:r>
            <a:r>
              <a:rPr lang="ko-KR" altLang="en-US" baseline="0" dirty="0" smtClean="0"/>
              <a:t> 개발에 사용을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42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실험은 앞에서 세운 세가지 가이드라인을</a:t>
            </a:r>
            <a:r>
              <a:rPr lang="ko-KR" altLang="en-US" baseline="0" dirty="0" smtClean="0"/>
              <a:t> 순서대로 따라 진행하게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구현 대상은 중학교 수학 교과 </a:t>
            </a:r>
            <a:r>
              <a:rPr lang="ko-KR" altLang="en-US" dirty="0" err="1" smtClean="0"/>
              <a:t>과정중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1,2</a:t>
            </a:r>
            <a:r>
              <a:rPr lang="ko-KR" altLang="en-US" dirty="0" smtClean="0"/>
              <a:t>학년에 속하는 것으로써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좌표 평면이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학년에 해당이 되고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 함수에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학년의 학습 범위입니다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361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첫번째 가이드라인인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좌표평면을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격자구조로</a:t>
            </a:r>
            <a:r>
              <a:rPr lang="ko-KR" altLang="en-US" dirty="0" smtClean="0"/>
              <a:t> 단순화하는 것이 필요하다는 것에 부합을 하기 위해 격자 평면을 디자인하기로 결정하였습니다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격자 평면을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기본 구성요소로 나누어 생각했을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평면 </a:t>
            </a:r>
            <a:r>
              <a:rPr lang="en-US" altLang="ko-KR" dirty="0" smtClean="0"/>
              <a:t>surface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격자 선들 그리고 격자 </a:t>
            </a:r>
            <a:r>
              <a:rPr lang="ko-KR" altLang="en-US" dirty="0" err="1" smtClean="0"/>
              <a:t>좌표점들을</a:t>
            </a:r>
            <a:r>
              <a:rPr lang="ko-KR" altLang="en-US" dirty="0" smtClean="0"/>
              <a:t> 구분될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요소들이 나누어 구현되도록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기대효과는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유저가 디바이스를 쥐고 움직일 때에 </a:t>
            </a:r>
            <a:r>
              <a:rPr lang="ko-KR" altLang="en-US" dirty="0" err="1" smtClean="0"/>
              <a:t>햅틱으로</a:t>
            </a:r>
            <a:r>
              <a:rPr lang="ko-KR" altLang="en-US" dirty="0" smtClean="0"/>
              <a:t> 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격자의 요소들을 느낄 수 있는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또한 격자 </a:t>
            </a:r>
            <a:r>
              <a:rPr lang="ko-KR" altLang="en-US" dirty="0" err="1" smtClean="0"/>
              <a:t>좌표점에</a:t>
            </a:r>
            <a:r>
              <a:rPr lang="ko-KR" altLang="en-US" dirty="0" smtClean="0"/>
              <a:t> 있어서는</a:t>
            </a:r>
            <a:r>
              <a:rPr lang="ko-KR" altLang="en-US" baseline="0" dirty="0" smtClean="0"/>
              <a:t> 예를 들어 </a:t>
            </a:r>
            <a:r>
              <a:rPr lang="en-US" altLang="ko-KR" baseline="0" dirty="0" smtClean="0"/>
              <a:t>“1 </a:t>
            </a:r>
            <a:r>
              <a:rPr lang="ko-KR" altLang="en-US" baseline="0" dirty="0" smtClean="0"/>
              <a:t>콤마 </a:t>
            </a:r>
            <a:r>
              <a:rPr lang="en-US" altLang="ko-KR" baseline="0" dirty="0" smtClean="0"/>
              <a:t>4” </a:t>
            </a:r>
            <a:r>
              <a:rPr lang="ko-KR" altLang="en-US" baseline="0" dirty="0" smtClean="0"/>
              <a:t>등과 같이 </a:t>
            </a:r>
            <a:r>
              <a:rPr lang="ko-KR" altLang="en-US" baseline="0" dirty="0" err="1" smtClean="0"/>
              <a:t>좌표값의</a:t>
            </a:r>
            <a:r>
              <a:rPr lang="ko-KR" altLang="en-US" baseline="0" dirty="0" smtClean="0"/>
              <a:t> 정보를 스피치 사운드 피드백으로 전달받을 수 있는 것을 목표로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39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58750">
              <a:schemeClr val="bg1">
                <a:lumMod val="95000"/>
              </a:schemeClr>
            </a:gs>
            <a:gs pos="34000">
              <a:schemeClr val="bg1"/>
            </a:gs>
            <a:gs pos="82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7"/>
            <a:ext cx="6194066" cy="92522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907704" y="3606800"/>
            <a:ext cx="6779096" cy="1470025"/>
          </a:xfrm>
        </p:spPr>
        <p:txBody>
          <a:bodyPr anchor="b" anchorCtr="0"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6570921"/>
            <a:ext cx="9144000" cy="287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baseline="0" dirty="0">
              <a:latin typeface="+mn-ea"/>
              <a:ea typeface="+mn-ea"/>
            </a:endParaRPr>
          </a:p>
        </p:txBody>
      </p:sp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65279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17246"/>
            <a:ext cx="2133600" cy="196130"/>
          </a:xfrm>
          <a:prstGeom prst="rect">
            <a:avLst/>
          </a:prstGeom>
        </p:spPr>
        <p:txBody>
          <a:bodyPr anchor="ctr"/>
          <a:lstStyle>
            <a:lvl1pPr>
              <a:defRPr sz="1100" spc="0" baseline="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979712" y="6572622"/>
            <a:ext cx="5184576" cy="285378"/>
          </a:xfrm>
          <a:prstGeom prst="rect">
            <a:avLst/>
          </a:prstGeom>
        </p:spPr>
        <p:txBody>
          <a:bodyPr anchor="ctr"/>
          <a:lstStyle>
            <a:lvl1pPr>
              <a:defRPr sz="1100" spc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Computer Graphics and Visualization Lab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 dirty="0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6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55000">
              <a:schemeClr val="bg1"/>
            </a:gs>
            <a:gs pos="77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6570921"/>
            <a:ext cx="9144000" cy="287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 baseline="0" dirty="0">
              <a:latin typeface="Myriad Pro" pitchFamily="34" charset="0"/>
              <a:ea typeface="+mn-ea"/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243714"/>
            <a:ext cx="8229600" cy="792088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l"/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617246"/>
            <a:ext cx="2133600" cy="196130"/>
          </a:xfrm>
          <a:prstGeom prst="rect">
            <a:avLst/>
          </a:prstGeom>
        </p:spPr>
        <p:txBody>
          <a:bodyPr anchor="ctr"/>
          <a:lstStyle>
            <a:lvl1pPr>
              <a:defRPr sz="1100" spc="-50" baseline="0">
                <a:solidFill>
                  <a:schemeClr val="bg1"/>
                </a:solidFill>
                <a:latin typeface="Myriad Pro" pitchFamily="34" charset="0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17246"/>
            <a:ext cx="2133600" cy="196130"/>
          </a:xfrm>
          <a:prstGeom prst="rect">
            <a:avLst/>
          </a:prstGeom>
        </p:spPr>
        <p:txBody>
          <a:bodyPr anchor="ctr"/>
          <a:lstStyle>
            <a:lvl1pPr>
              <a:defRPr sz="1100" spc="-50" baseline="0">
                <a:solidFill>
                  <a:schemeClr val="bg1"/>
                </a:solidFill>
                <a:latin typeface="Myriad Pro" pitchFamily="34" charset="0"/>
                <a:ea typeface="+mn-ea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835696" y="6617246"/>
            <a:ext cx="5472608" cy="196130"/>
          </a:xfrm>
          <a:prstGeom prst="rect">
            <a:avLst/>
          </a:prstGeom>
        </p:spPr>
        <p:txBody>
          <a:bodyPr anchor="ctr"/>
          <a:lstStyle>
            <a:lvl1pPr algn="ctr">
              <a:defRPr sz="1100" spc="-50" baseline="0">
                <a:solidFill>
                  <a:schemeClr val="bg1"/>
                </a:solidFill>
                <a:latin typeface="Myriad Pro" pitchFamily="34" charset="0"/>
                <a:ea typeface="+mn-ea"/>
              </a:defRPr>
            </a:lvl1pPr>
          </a:lstStyle>
          <a:p>
            <a:r>
              <a:rPr lang="en-US" altLang="ko-KR" dirty="0" smtClean="0"/>
              <a:t>Computer Graphics and Visualization Lab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timing>
    <p:tnLst>
      <p:par>
        <p:cTn id="1" dur="indefinite" restart="never" nodeType="tmRoot"/>
      </p:par>
    </p:tnLst>
  </p:timing>
  <p:hf hdr="0"/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1" hangingPunct="1">
        <a:buNone/>
        <a:defRPr sz="4400" b="1" strike="noStrike" spc="0" baseline="0">
          <a:solidFill>
            <a:schemeClr val="bg1"/>
          </a:solidFill>
          <a:latin typeface="Myriad Pro Cond" pitchFamily="34" charset="0"/>
          <a:ea typeface="+mj-ea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spcBef>
          <a:spcPts val="1000"/>
        </a:spcBef>
        <a:spcAft>
          <a:spcPts val="300"/>
        </a:spcAft>
        <a:buFont typeface="Wingdings" pitchFamily="2" charset="2"/>
        <a:buChar char="§"/>
        <a:defRPr sz="2400" spc="-30" baseline="0">
          <a:latin typeface="Myriad Pro" pitchFamily="34" charset="0"/>
          <a:ea typeface="+mj-ea"/>
        </a:defRPr>
      </a:lvl1pPr>
      <a:lvl2pPr marL="540000" indent="-285750" eaLnBrk="1" latinLnBrk="0" hangingPunct="1">
        <a:spcBef>
          <a:spcPts val="500"/>
        </a:spcBef>
        <a:spcAft>
          <a:spcPts val="300"/>
        </a:spcAft>
        <a:buFont typeface="Wingdings" pitchFamily="2" charset="2"/>
        <a:buChar char="§"/>
        <a:defRPr sz="2000" spc="0" baseline="0">
          <a:latin typeface="Myriad Pro" pitchFamily="34" charset="0"/>
          <a:ea typeface="+mn-ea"/>
        </a:defRPr>
      </a:lvl2pPr>
      <a:lvl3pPr marL="792000" indent="-228600" eaLnBrk="1" latinLnBrk="0" hangingPunct="1">
        <a:spcBef>
          <a:spcPts val="300"/>
        </a:spcBef>
        <a:spcAft>
          <a:spcPts val="300"/>
        </a:spcAft>
        <a:buFont typeface="Wingdings" pitchFamily="2" charset="2"/>
        <a:buChar char="§"/>
        <a:defRPr sz="1800" spc="0" baseline="0">
          <a:latin typeface="Myriad Pro" pitchFamily="34" charset="0"/>
          <a:ea typeface="+mn-ea"/>
        </a:defRPr>
      </a:lvl3pPr>
      <a:lvl4pPr marL="1080000" indent="-228600" eaLnBrk="1" latinLnBrk="0" hangingPunct="1">
        <a:spcAft>
          <a:spcPts val="300"/>
        </a:spcAft>
        <a:buFont typeface="Wingdings" pitchFamily="2" charset="2"/>
        <a:buChar char="§"/>
        <a:defRPr sz="1600" spc="0" baseline="0">
          <a:latin typeface="Myriad Pro" pitchFamily="34" charset="0"/>
          <a:ea typeface="+mn-ea"/>
        </a:defRPr>
      </a:lvl4pPr>
      <a:lvl5pPr marL="1260000" indent="-228600" eaLnBrk="1" latinLnBrk="0" hangingPunct="1">
        <a:spcAft>
          <a:spcPts val="300"/>
        </a:spcAft>
        <a:buFont typeface="Wingdings" pitchFamily="2" charset="2"/>
        <a:buChar char="§"/>
        <a:defRPr sz="1400" spc="0" baseline="0">
          <a:latin typeface="Myriad Pro" pitchFamily="34" charset="0"/>
          <a:ea typeface="+mn-ea"/>
        </a:defRPr>
      </a:lvl5pPr>
      <a:lvl6pPr marL="2514600" indent="-228600" eaLnBrk="1" latinLnBrk="1" hangingPunct="1">
        <a:buChar char="•"/>
        <a:defRPr sz="2000"/>
      </a:lvl6pPr>
      <a:lvl7pPr marL="2971800" indent="-228600" eaLnBrk="1" latinLnBrk="1" hangingPunct="1">
        <a:buChar char="•"/>
        <a:defRPr sz="2000"/>
      </a:lvl7pPr>
      <a:lvl8pPr marL="3429000" indent="-228600" eaLnBrk="1" latinLnBrk="1" hangingPunct="1">
        <a:buChar char="•"/>
        <a:defRPr sz="2000"/>
      </a:lvl8pPr>
      <a:lvl9pPr marL="3886200" indent="-228600" eaLnBrk="1" latin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1" hangingPunct="1">
        <a:defRPr/>
      </a:lvl1pPr>
      <a:lvl2pPr marL="457200" eaLnBrk="1" latinLnBrk="1" hangingPunct="1">
        <a:defRPr/>
      </a:lvl2pPr>
      <a:lvl3pPr marL="914400" eaLnBrk="1" latinLnBrk="1" hangingPunct="1">
        <a:defRPr/>
      </a:lvl3pPr>
      <a:lvl4pPr marL="1371600" eaLnBrk="1" latinLnBrk="1" hangingPunct="1">
        <a:defRPr/>
      </a:lvl4pPr>
      <a:lvl5pPr marL="1828800" eaLnBrk="1" latinLnBrk="1" hangingPunct="1">
        <a:defRPr/>
      </a:lvl5pPr>
      <a:lvl6pPr marL="2286000" eaLnBrk="1" latinLnBrk="1" hangingPunct="1">
        <a:defRPr/>
      </a:lvl6pPr>
      <a:lvl7pPr marL="2743200" eaLnBrk="1" latinLnBrk="1" hangingPunct="1">
        <a:defRPr/>
      </a:lvl7pPr>
      <a:lvl8pPr marL="3200400" eaLnBrk="1" latinLnBrk="1" hangingPunct="1">
        <a:defRPr/>
      </a:lvl8pPr>
      <a:lvl9pPr marL="3657600" eaLnBrk="1" latin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0.mp4"/><Relationship Id="rId7" Type="http://schemas.openxmlformats.org/officeDocument/2006/relationships/image" Target="../media/image1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594" y="2492896"/>
            <a:ext cx="8009862" cy="2376264"/>
          </a:xfrm>
        </p:spPr>
        <p:txBody>
          <a:bodyPr lIns="0" tIns="0" rIns="0" bIns="0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ko-KR" sz="4800" spc="-100" dirty="0" smtClean="0">
                <a:solidFill>
                  <a:schemeClr val="tx2"/>
                </a:solidFill>
              </a:rPr>
              <a:t>Interactive Multimodal Coordinates Plane</a:t>
            </a:r>
            <a:endParaRPr lang="ko-KR" altLang="en-US" sz="4800" spc="-100" dirty="0">
              <a:solidFill>
                <a:schemeClr val="tx2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66594" y="5085184"/>
            <a:ext cx="6065646" cy="72008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r" eaLnBrk="1" latinLnBrk="1" hangingPunct="1">
              <a:buNone/>
              <a:defRPr sz="4000" b="0" spc="-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pc="0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PRESENTER : </a:t>
            </a:r>
            <a:r>
              <a:rPr lang="en-US" altLang="ko-KR" sz="1800" spc="0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Minjoo</a:t>
            </a:r>
            <a:r>
              <a:rPr lang="en-US" altLang="ko-KR" sz="1800" spc="0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 Kim</a:t>
            </a:r>
          </a:p>
          <a:p>
            <a:pPr algn="l">
              <a:lnSpc>
                <a:spcPct val="110000"/>
              </a:lnSpc>
            </a:pPr>
            <a:r>
              <a:rPr lang="en-US" altLang="ko-KR" sz="1800" spc="0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DATE :2017.7.20</a:t>
            </a:r>
          </a:p>
          <a:p>
            <a:pPr algn="l">
              <a:lnSpc>
                <a:spcPct val="110000"/>
              </a:lnSpc>
            </a:pPr>
            <a:r>
              <a:rPr lang="en-US" altLang="ko-KR" sz="1800" spc="0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HCI @ KAIST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66594" y="4941168"/>
            <a:ext cx="8477406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20688"/>
            <a:ext cx="1673158" cy="4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268760"/>
                <a:ext cx="4978896" cy="51738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b="1" dirty="0" smtClean="0">
                    <a:sym typeface="Wingdings" panose="05000000000000000000" pitchFamily="2" charset="2"/>
                  </a:rPr>
                  <a:t>To satisfy guide </a:t>
                </a:r>
                <a:r>
                  <a:rPr lang="en-US" altLang="ko-KR" b="1" dirty="0" err="1" smtClean="0">
                    <a:sym typeface="Wingdings" panose="05000000000000000000" pitchFamily="2" charset="2"/>
                  </a:rPr>
                  <a:t>i</a:t>
                </a:r>
                <a:endParaRPr lang="en-US" altLang="ko-KR" b="1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olidFill>
                      <a:schemeClr val="tx1"/>
                    </a:solidFill>
                  </a:rPr>
                  <a:t>Applied techniques (H3D API)</a:t>
                </a:r>
              </a:p>
              <a:p>
                <a:pPr lvl="2"/>
                <a:r>
                  <a:rPr lang="en-US" altLang="ko-KR" b="1" dirty="0">
                    <a:solidFill>
                      <a:schemeClr val="tx1"/>
                    </a:solidFill>
                  </a:rPr>
                  <a:t>P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lane surface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-  Smooth Surface  </a:t>
                </a:r>
              </a:p>
              <a:p>
                <a:pPr lvl="2"/>
                <a:r>
                  <a:rPr lang="en-US" altLang="ko-KR" b="1" dirty="0">
                    <a:solidFill>
                      <a:schemeClr val="tx1"/>
                    </a:solidFill>
                  </a:rPr>
                  <a:t>G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rid lines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- Magnetic force</a:t>
                </a:r>
              </a:p>
              <a:p>
                <a:pPr lvl="2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oordinates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 -  </a:t>
                </a:r>
                <a:r>
                  <a:rPr lang="en-US" altLang="ko-KR" dirty="0" smtClean="0">
                    <a:solidFill>
                      <a:schemeClr val="accent1"/>
                    </a:solidFill>
                  </a:rPr>
                  <a:t>Constraining effect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S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peech-sound rendering</a:t>
                </a:r>
              </a:p>
              <a:p>
                <a:pPr lvl="2"/>
                <a:r>
                  <a:rPr lang="en-US" altLang="ko-KR" b="1" dirty="0">
                    <a:solidFill>
                      <a:schemeClr val="accent1"/>
                    </a:solidFill>
                  </a:rPr>
                  <a:t>Constraining force 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=[−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ko-KR" sz="1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sz="17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(x y z : device position, p : coordinates position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2"/>
                <a:endParaRPr lang="en-US" altLang="ko-KR" i="1" u="sng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dirty="0" smtClean="0">
                    <a:solidFill>
                      <a:schemeClr val="tx1"/>
                    </a:solidFill>
                  </a:rPr>
                  <a:t>Results</a:t>
                </a:r>
              </a:p>
              <a:p>
                <a:pPr lvl="2"/>
                <a:r>
                  <a:rPr lang="en-US" altLang="ko-KR" dirty="0" smtClean="0">
                    <a:solidFill>
                      <a:schemeClr val="tx1"/>
                    </a:solidFill>
                  </a:rPr>
                  <a:t>Single haptic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feedback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for </a:t>
                </a:r>
                <a:r>
                  <a:rPr lang="en-US" altLang="ko-KR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plane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and </a:t>
                </a:r>
                <a:r>
                  <a:rPr lang="en-US" altLang="ko-KR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lines,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 Multimodal feedback (add aural)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for </a:t>
                </a:r>
                <a:r>
                  <a:rPr lang="en-US" altLang="ko-KR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points</a:t>
                </a:r>
              </a:p>
              <a:p>
                <a:pPr lvl="2"/>
                <a:r>
                  <a:rPr lang="en-US" altLang="ko-KR" b="1" dirty="0" smtClean="0">
                    <a:solidFill>
                      <a:schemeClr val="tx1"/>
                    </a:solidFill>
                  </a:rPr>
                  <a:t>Emphasizing haptic effect </a:t>
                </a:r>
              </a:p>
              <a:p>
                <a:pPr lvl="3"/>
                <a:r>
                  <a:rPr lang="en-US" altLang="ko-KR" b="1" dirty="0" smtClean="0">
                    <a:solidFill>
                      <a:srgbClr val="FF0000"/>
                    </a:solidFill>
                  </a:rPr>
                  <a:t>grid plane &lt; grid lines &lt; grid coordinates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68760"/>
                <a:ext cx="4978896" cy="5173834"/>
              </a:xfrm>
              <a:blipFill>
                <a:blip r:embed="rId7"/>
                <a:stretch>
                  <a:fillRect l="-1591" t="-1649" r="-1224" b="-1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bandicam 2017-07-19 06-22-41-5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85007" y="1350545"/>
            <a:ext cx="2519742" cy="24264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" name="bandicam 2017-07-19 07-33-36-74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85007" y="3922314"/>
            <a:ext cx="2519742" cy="2520280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20244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KakaoTalk_Video_20170719_0630_53_3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9930" y="1624726"/>
            <a:ext cx="3332793" cy="3343826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/>
        </p:spPr>
      </p:pic>
      <p:pic>
        <p:nvPicPr>
          <p:cNvPr id="7" name="bandicam 2017-07-19 06-22-41-5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5616" y="1629010"/>
            <a:ext cx="3240360" cy="335173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" name="텍스트 개체 틀 1"/>
          <p:cNvSpPr txBox="1">
            <a:spLocks/>
          </p:cNvSpPr>
          <p:nvPr/>
        </p:nvSpPr>
        <p:spPr>
          <a:xfrm>
            <a:off x="611560" y="5013176"/>
            <a:ext cx="8229600" cy="511256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spcBef>
                <a:spcPts val="1000"/>
              </a:spcBef>
              <a:spcAft>
                <a:spcPts val="300"/>
              </a:spcAft>
              <a:buFont typeface="Wingdings" pitchFamily="2" charset="2"/>
              <a:buChar char="§"/>
              <a:defRPr sz="2400" spc="-30" baseline="0">
                <a:latin typeface="Myriad Pro" pitchFamily="34" charset="0"/>
                <a:ea typeface="+mj-ea"/>
              </a:defRPr>
            </a:lvl1pPr>
            <a:lvl2pPr marL="540000" indent="-285750" eaLnBrk="1" latinLnBrk="0" hangingPunct="1">
              <a:spcBef>
                <a:spcPts val="500"/>
              </a:spcBef>
              <a:spcAft>
                <a:spcPts val="300"/>
              </a:spcAft>
              <a:buFont typeface="Wingdings" pitchFamily="2" charset="2"/>
              <a:buChar char="§"/>
              <a:defRPr sz="2000" spc="0" baseline="0">
                <a:latin typeface="Myriad Pro" pitchFamily="34" charset="0"/>
                <a:ea typeface="+mn-ea"/>
              </a:defRPr>
            </a:lvl2pPr>
            <a:lvl3pPr marL="792000" indent="-228600" eaLnBrk="1" latinLnBrk="0" hangingPunct="1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  <a:defRPr sz="1800" spc="0" baseline="0">
                <a:latin typeface="Myriad Pro" pitchFamily="34" charset="0"/>
                <a:ea typeface="+mn-ea"/>
              </a:defRPr>
            </a:lvl3pPr>
            <a:lvl4pPr marL="1080000" indent="-228600" eaLnBrk="1" latinLnBrk="0" hangingPunct="1">
              <a:spcAft>
                <a:spcPts val="300"/>
              </a:spcAft>
              <a:buFont typeface="Wingdings" pitchFamily="2" charset="2"/>
              <a:buChar char="§"/>
              <a:defRPr sz="1600" spc="0" baseline="0">
                <a:latin typeface="Myriad Pro" pitchFamily="34" charset="0"/>
                <a:ea typeface="+mn-ea"/>
              </a:defRPr>
            </a:lvl4pPr>
            <a:lvl5pPr marL="1260000" indent="-228600" eaLnBrk="1" latinLnBrk="0" hangingPunct="1">
              <a:spcAft>
                <a:spcPts val="300"/>
              </a:spcAft>
              <a:buFont typeface="Wingdings" pitchFamily="2" charset="2"/>
              <a:buChar char="§"/>
              <a:defRPr sz="1400" spc="0" baseline="0">
                <a:latin typeface="Myriad Pro" pitchFamily="34" charset="0"/>
                <a:ea typeface="+mn-ea"/>
              </a:defRPr>
            </a:lvl5pPr>
            <a:lvl6pPr marL="2514600" indent="-228600" eaLnBrk="1" latinLnBrk="1" hangingPunct="1">
              <a:buChar char="•"/>
              <a:defRPr sz="2000"/>
            </a:lvl6pPr>
            <a:lvl7pPr marL="2971800" indent="-228600" eaLnBrk="1" latinLnBrk="1" hangingPunct="1">
              <a:buChar char="•"/>
              <a:defRPr sz="2000"/>
            </a:lvl7pPr>
            <a:lvl8pPr marL="3429000" indent="-228600" eaLnBrk="1" latinLnBrk="1" hangingPunct="1">
              <a:buChar char="•"/>
              <a:defRPr sz="2000"/>
            </a:lvl8pPr>
            <a:lvl9pPr marL="3886200" indent="-228600" eaLnBrk="1" latinLnBrk="1" hangingPunct="1">
              <a:buChar char="•"/>
              <a:defRPr sz="2000"/>
            </a:lvl9pPr>
          </a:lstStyle>
          <a:p>
            <a:pPr lvl="1"/>
            <a:r>
              <a:rPr lang="en-US" altLang="ko-KR" sz="2800" b="1" kern="0" dirty="0" smtClean="0">
                <a:solidFill>
                  <a:schemeClr val="tx1"/>
                </a:solidFill>
              </a:rPr>
              <a:t>“As you can see </a:t>
            </a:r>
            <a:r>
              <a:rPr lang="en-US" altLang="ko-KR" sz="2800" b="1" kern="0" dirty="0" smtClean="0"/>
              <a:t>on </a:t>
            </a:r>
            <a:r>
              <a:rPr lang="en-US" altLang="ko-KR" sz="2800" b="1" kern="0" dirty="0" smtClean="0">
                <a:solidFill>
                  <a:schemeClr val="tx1"/>
                </a:solidFill>
              </a:rPr>
              <a:t>the video, haptic device are trapped on each coordinates points” </a:t>
            </a:r>
          </a:p>
          <a:p>
            <a:pPr lvl="1"/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5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Guide </a:t>
            </a:r>
            <a:r>
              <a:rPr lang="en-US" altLang="ko-KR" b="1" dirty="0" smtClean="0">
                <a:solidFill>
                  <a:schemeClr val="tx1"/>
                </a:solidFill>
              </a:rPr>
              <a:t>ii</a:t>
            </a:r>
            <a:r>
              <a:rPr lang="en-US" altLang="ko-KR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altLang="ko-KR" b="1" dirty="0"/>
              <a:t>“Accessibility to meaning of basic terms related to math concept is helpful for understanding.”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 satisfy guide </a:t>
            </a:r>
            <a:r>
              <a:rPr lang="en-US" altLang="ko-KR" dirty="0" smtClean="0">
                <a:sym typeface="Wingdings" panose="05000000000000000000" pitchFamily="2" charset="2"/>
              </a:rPr>
              <a:t>ii, </a:t>
            </a:r>
            <a:r>
              <a:rPr lang="en-US" altLang="ko-KR" dirty="0">
                <a:sym typeface="Wingdings" panose="05000000000000000000" pitchFamily="2" charset="2"/>
              </a:rPr>
              <a:t>we tried to implement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Haptic </a:t>
            </a:r>
            <a:r>
              <a:rPr lang="en-US" altLang="ko-KR" dirty="0" smtClean="0">
                <a:solidFill>
                  <a:srgbClr val="FF0000"/>
                </a:solidFill>
              </a:rPr>
              <a:t>Guidance for 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 smtClean="0">
                <a:solidFill>
                  <a:srgbClr val="FF0000"/>
                </a:solidFill>
              </a:rPr>
              <a:t>wo axes of the coordinates plane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Expected </a:t>
            </a:r>
            <a:r>
              <a:rPr lang="en-US" altLang="ko-KR" dirty="0" smtClean="0">
                <a:solidFill>
                  <a:schemeClr val="tx1"/>
                </a:solidFill>
              </a:rPr>
              <a:t>results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“If user triggers the basic terms rendering for </a:t>
            </a:r>
            <a:r>
              <a:rPr lang="en-US" altLang="ko-KR" b="1" dirty="0" smtClean="0">
                <a:solidFill>
                  <a:schemeClr val="tx2"/>
                </a:solidFill>
              </a:rPr>
              <a:t>X axis </a:t>
            </a:r>
            <a:r>
              <a:rPr lang="en-US" altLang="ko-KR" dirty="0" smtClean="0">
                <a:solidFill>
                  <a:schemeClr val="tx1"/>
                </a:solidFill>
              </a:rPr>
              <a:t>(or Y axis), haptic device stylus becomes moving automatically on virtual </a:t>
            </a:r>
            <a:r>
              <a:rPr lang="en-US" altLang="ko-KR" b="1" dirty="0" smtClean="0">
                <a:solidFill>
                  <a:schemeClr val="tx2"/>
                </a:solidFill>
              </a:rPr>
              <a:t>X axis </a:t>
            </a:r>
            <a:r>
              <a:rPr lang="en-US" altLang="ko-KR" dirty="0" smtClean="0">
                <a:solidFill>
                  <a:schemeClr val="tx1"/>
                </a:solidFill>
              </a:rPr>
              <a:t>(or Y axis)”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“Speech-sound feedback is generated while rendering (ex. “This is X-axis”)</a:t>
            </a: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5410944" cy="511256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To satisfy guide </a:t>
            </a:r>
            <a:r>
              <a:rPr lang="en-US" altLang="ko-KR" b="1" dirty="0" smtClean="0">
                <a:sym typeface="Wingdings" panose="05000000000000000000" pitchFamily="2" charset="2"/>
              </a:rPr>
              <a:t>ii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Applied techniques (</a:t>
            </a:r>
            <a:r>
              <a:rPr lang="en-US" altLang="ko-KR" dirty="0" smtClean="0">
                <a:solidFill>
                  <a:schemeClr val="tx1"/>
                </a:solidFill>
              </a:rPr>
              <a:t>H3D)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X,Y Axis guidance – Constraining Effect, Time Function Effect, Speech-sound rendering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Constraining Effect</a:t>
            </a:r>
          </a:p>
          <a:p>
            <a:pPr lvl="3"/>
            <a:r>
              <a:rPr lang="en-US" altLang="ko-KR" b="1" dirty="0" smtClean="0">
                <a:solidFill>
                  <a:schemeClr val="accent1"/>
                </a:solidFill>
              </a:rPr>
              <a:t>X axis </a:t>
            </a:r>
            <a:r>
              <a:rPr lang="en-US" altLang="ko-KR" dirty="0" smtClean="0">
                <a:solidFill>
                  <a:schemeClr val="tx1"/>
                </a:solidFill>
              </a:rPr>
              <a:t>: F=&lt;0,-10*y,0&gt; </a:t>
            </a:r>
            <a:r>
              <a:rPr lang="en-US" altLang="ko-KR" b="1" dirty="0" smtClean="0">
                <a:solidFill>
                  <a:schemeClr val="accent1"/>
                </a:solidFill>
              </a:rPr>
              <a:t>Y axis </a:t>
            </a:r>
            <a:r>
              <a:rPr lang="en-US" altLang="ko-KR" dirty="0" smtClean="0">
                <a:solidFill>
                  <a:schemeClr val="tx1"/>
                </a:solidFill>
              </a:rPr>
              <a:t>: F=&lt;-10*x,0,0&gt;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Time Function effect </a:t>
            </a:r>
          </a:p>
          <a:p>
            <a:pPr lvl="3"/>
            <a:r>
              <a:rPr lang="en-US" altLang="ko-KR" b="1" dirty="0" smtClean="0">
                <a:solidFill>
                  <a:schemeClr val="accent1"/>
                </a:solidFill>
              </a:rPr>
              <a:t>X axis </a:t>
            </a:r>
            <a:r>
              <a:rPr lang="en-US" altLang="ko-KR" dirty="0" smtClean="0">
                <a:solidFill>
                  <a:schemeClr val="tx1"/>
                </a:solidFill>
              </a:rPr>
              <a:t>: F=&lt;sin(t),0,0&gt; </a:t>
            </a:r>
            <a:r>
              <a:rPr lang="en-US" altLang="ko-KR" b="1" dirty="0" smtClean="0">
                <a:solidFill>
                  <a:schemeClr val="accent1"/>
                </a:solidFill>
              </a:rPr>
              <a:t>Y-axis</a:t>
            </a:r>
            <a:r>
              <a:rPr lang="en-US" altLang="ko-KR" dirty="0" smtClean="0">
                <a:solidFill>
                  <a:schemeClr val="tx1"/>
                </a:solidFill>
              </a:rPr>
              <a:t> :F=&lt;0,sin(t),0&gt; (</a:t>
            </a:r>
            <a:r>
              <a:rPr lang="en-US" altLang="ko-KR" dirty="0" err="1" smtClean="0">
                <a:solidFill>
                  <a:schemeClr val="tx1"/>
                </a:solidFill>
              </a:rPr>
              <a:t>t:time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Results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Device automatically moves, guiding a user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Device movement is a kind of vibration in sinusoidal function of time</a:t>
            </a: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bandicam 2017-07-19 08-06-57-1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6379" y="3665522"/>
            <a:ext cx="2334053" cy="2148184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rgbClr val="FF0000"/>
            </a:contourClr>
          </a:sp3d>
        </p:spPr>
      </p:pic>
      <p:pic>
        <p:nvPicPr>
          <p:cNvPr id="7" name="bandicam 2017-07-19 08-08-15-9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19340" y="1273117"/>
            <a:ext cx="2341092" cy="2252512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rgbClr val="FF000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012160" y="5867013"/>
            <a:ext cx="28481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/>
              <a:t> </a:t>
            </a:r>
            <a:r>
              <a:rPr lang="en-US" altLang="ko-KR" sz="1100" i="1" dirty="0" smtClean="0"/>
              <a:t> Guide movement of device on each axis</a:t>
            </a:r>
          </a:p>
          <a:p>
            <a:endParaRPr lang="ko-KR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7642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ba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7664" y="1340768"/>
            <a:ext cx="5904656" cy="4104456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rgbClr val="FF0000"/>
            </a:contourClr>
          </a:sp3d>
        </p:spPr>
      </p:pic>
      <p:sp>
        <p:nvSpPr>
          <p:cNvPr id="8" name="텍스트 개체 틀 1"/>
          <p:cNvSpPr txBox="1">
            <a:spLocks/>
          </p:cNvSpPr>
          <p:nvPr/>
        </p:nvSpPr>
        <p:spPr>
          <a:xfrm>
            <a:off x="2438400" y="5612657"/>
            <a:ext cx="8229600" cy="115212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spcBef>
                <a:spcPts val="1000"/>
              </a:spcBef>
              <a:spcAft>
                <a:spcPts val="300"/>
              </a:spcAft>
              <a:buFont typeface="Wingdings" pitchFamily="2" charset="2"/>
              <a:buChar char="§"/>
              <a:defRPr sz="2400" spc="-30" baseline="0">
                <a:latin typeface="Myriad Pro" pitchFamily="34" charset="0"/>
                <a:ea typeface="+mj-ea"/>
              </a:defRPr>
            </a:lvl1pPr>
            <a:lvl2pPr marL="540000" indent="-285750" eaLnBrk="1" latinLnBrk="0" hangingPunct="1">
              <a:spcBef>
                <a:spcPts val="500"/>
              </a:spcBef>
              <a:spcAft>
                <a:spcPts val="300"/>
              </a:spcAft>
              <a:buFont typeface="Wingdings" pitchFamily="2" charset="2"/>
              <a:buChar char="§"/>
              <a:defRPr sz="2000" spc="0" baseline="0">
                <a:latin typeface="Myriad Pro" pitchFamily="34" charset="0"/>
                <a:ea typeface="+mn-ea"/>
              </a:defRPr>
            </a:lvl2pPr>
            <a:lvl3pPr marL="792000" indent="-228600" eaLnBrk="1" latinLnBrk="0" hangingPunct="1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  <a:defRPr sz="1800" spc="0" baseline="0">
                <a:latin typeface="Myriad Pro" pitchFamily="34" charset="0"/>
                <a:ea typeface="+mn-ea"/>
              </a:defRPr>
            </a:lvl3pPr>
            <a:lvl4pPr marL="1080000" indent="-228600" eaLnBrk="1" latinLnBrk="0" hangingPunct="1">
              <a:spcAft>
                <a:spcPts val="300"/>
              </a:spcAft>
              <a:buFont typeface="Wingdings" pitchFamily="2" charset="2"/>
              <a:buChar char="§"/>
              <a:defRPr sz="1600" spc="0" baseline="0">
                <a:latin typeface="Myriad Pro" pitchFamily="34" charset="0"/>
                <a:ea typeface="+mn-ea"/>
              </a:defRPr>
            </a:lvl4pPr>
            <a:lvl5pPr marL="1260000" indent="-228600" eaLnBrk="1" latinLnBrk="0" hangingPunct="1">
              <a:spcAft>
                <a:spcPts val="300"/>
              </a:spcAft>
              <a:buFont typeface="Wingdings" pitchFamily="2" charset="2"/>
              <a:buChar char="§"/>
              <a:defRPr sz="1400" spc="0" baseline="0">
                <a:latin typeface="Myriad Pro" pitchFamily="34" charset="0"/>
                <a:ea typeface="+mn-ea"/>
              </a:defRPr>
            </a:lvl5pPr>
            <a:lvl6pPr marL="2514600" indent="-228600" eaLnBrk="1" latinLnBrk="1" hangingPunct="1">
              <a:buChar char="•"/>
              <a:defRPr sz="2000"/>
            </a:lvl6pPr>
            <a:lvl7pPr marL="2971800" indent="-228600" eaLnBrk="1" latinLnBrk="1" hangingPunct="1">
              <a:buChar char="•"/>
              <a:defRPr sz="2000"/>
            </a:lvl7pPr>
            <a:lvl8pPr marL="3429000" indent="-228600" eaLnBrk="1" latinLnBrk="1" hangingPunct="1">
              <a:buChar char="•"/>
              <a:defRPr sz="2000"/>
            </a:lvl8pPr>
            <a:lvl9pPr marL="3886200" indent="-228600" eaLnBrk="1" latinLnBrk="1" hangingPunct="1">
              <a:buChar char="•"/>
              <a:defRPr sz="2000"/>
            </a:lvl9pPr>
          </a:lstStyle>
          <a:p>
            <a:pPr lvl="1"/>
            <a:r>
              <a:rPr lang="en-US" altLang="ko-KR" sz="2800" b="1" kern="0" dirty="0" smtClean="0">
                <a:solidFill>
                  <a:schemeClr val="tx1"/>
                </a:solidFill>
              </a:rPr>
              <a:t>“This is a Y-axis. ” </a:t>
            </a:r>
          </a:p>
          <a:p>
            <a:pPr lvl="1"/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Guide iii</a:t>
            </a:r>
            <a:r>
              <a:rPr lang="en-US" altLang="ko-KR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olidFill>
                  <a:schemeClr val="tx1"/>
                </a:solidFill>
              </a:rPr>
              <a:t>“Bidirectional interaction with application is </a:t>
            </a:r>
            <a:r>
              <a:rPr lang="en-US" altLang="ko-KR" b="1" dirty="0">
                <a:solidFill>
                  <a:schemeClr val="tx1"/>
                </a:solidFill>
              </a:rPr>
              <a:t>better than those only providing passive </a:t>
            </a:r>
            <a:r>
              <a:rPr lang="en-US" altLang="ko-KR" b="1" dirty="0" smtClean="0">
                <a:solidFill>
                  <a:schemeClr val="tx1"/>
                </a:solidFill>
              </a:rPr>
              <a:t>receiving”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satisfy guide </a:t>
            </a:r>
            <a:r>
              <a:rPr lang="en-US" altLang="ko-KR" dirty="0" smtClean="0">
                <a:sym typeface="Wingdings" panose="05000000000000000000" pitchFamily="2" charset="2"/>
              </a:rPr>
              <a:t>iii, </a:t>
            </a:r>
            <a:r>
              <a:rPr lang="en-US" altLang="ko-KR" dirty="0">
                <a:sym typeface="Wingdings" panose="05000000000000000000" pitchFamily="2" charset="2"/>
              </a:rPr>
              <a:t>we tried to implement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Picking a Point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and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Drawing a Linear graph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Expected results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Draw Point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“User can </a:t>
            </a:r>
            <a:r>
              <a:rPr lang="en-US" altLang="ko-KR" b="1" dirty="0" smtClean="0">
                <a:solidFill>
                  <a:schemeClr val="tx2"/>
                </a:solidFill>
              </a:rPr>
              <a:t>draw</a:t>
            </a:r>
            <a:r>
              <a:rPr lang="en-US" altLang="ko-KR" dirty="0" smtClean="0">
                <a:solidFill>
                  <a:schemeClr val="tx1"/>
                </a:solidFill>
              </a:rPr>
              <a:t> or </a:t>
            </a:r>
            <a:r>
              <a:rPr lang="en-US" altLang="ko-KR" b="1" dirty="0" smtClean="0">
                <a:solidFill>
                  <a:schemeClr val="tx2"/>
                </a:solidFill>
              </a:rPr>
              <a:t>erase</a:t>
            </a:r>
            <a:r>
              <a:rPr lang="en-US" altLang="ko-KR" dirty="0" smtClean="0">
                <a:solidFill>
                  <a:schemeClr val="tx1"/>
                </a:solidFill>
              </a:rPr>
              <a:t> a point on grid plane by haptic device button.”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Draw Linear Graph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“User can </a:t>
            </a:r>
            <a:r>
              <a:rPr lang="en-US" altLang="ko-KR" b="1" dirty="0" smtClean="0">
                <a:solidFill>
                  <a:schemeClr val="tx2"/>
                </a:solidFill>
              </a:rPr>
              <a:t>connect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two points, thus draw a line graph on virtual environment.” 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User can receive the outline of overall drawn points and lines, which provides an alternative of drawn coordinates plane’s looking.</a:t>
            </a: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5194920" cy="511256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To satisfy guide </a:t>
            </a:r>
            <a:r>
              <a:rPr lang="en-US" altLang="ko-KR" b="1" dirty="0" smtClean="0">
                <a:sym typeface="Wingdings" panose="05000000000000000000" pitchFamily="2" charset="2"/>
              </a:rPr>
              <a:t>iii (Pick a Point and draw a line graph)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Applied techniques (H3D)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Picking point –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Device main button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Drawing a linear graph - Keyboard </a:t>
            </a:r>
            <a:r>
              <a:rPr lang="en-US" altLang="ko-KR" dirty="0">
                <a:solidFill>
                  <a:schemeClr val="tx1"/>
                </a:solidFill>
              </a:rPr>
              <a:t>input (“0</a:t>
            </a:r>
            <a:r>
              <a:rPr lang="en-US" altLang="ko-KR" dirty="0" smtClean="0">
                <a:solidFill>
                  <a:schemeClr val="tx1"/>
                </a:solidFill>
              </a:rPr>
              <a:t>”)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Results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User picks two points by clicking a button, and make a linear graph by pressing “0” key on keyboard.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User can receive an overview of all points, linear graphs using haptic device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Details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bandicam 2017-07-19 09-26-40-2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8145" y="1268760"/>
            <a:ext cx="2956904" cy="2284257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rgbClr val="FF0000"/>
            </a:contourClr>
          </a:sp3d>
        </p:spPr>
      </p:pic>
      <p:pic>
        <p:nvPicPr>
          <p:cNvPr id="7" name="bandicam 2017-07-19 09-37-35-49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8145" y="3717032"/>
            <a:ext cx="2956904" cy="231273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15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7859216" cy="2905050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Haptic method of giving outline of coordinates plane</a:t>
            </a:r>
          </a:p>
          <a:p>
            <a:pPr lvl="1"/>
            <a:r>
              <a:rPr lang="en-US" altLang="ko-KR" dirty="0" smtClean="0"/>
              <a:t>Line graph rendering</a:t>
            </a:r>
          </a:p>
          <a:p>
            <a:pPr lvl="2"/>
            <a:r>
              <a:rPr lang="en-US" altLang="ko-KR" dirty="0" smtClean="0"/>
              <a:t>Generate a constraint force which traps the user in the given linear graph</a:t>
            </a:r>
          </a:p>
          <a:p>
            <a:pPr lvl="1"/>
            <a:r>
              <a:rPr lang="en-US" altLang="ko-KR" dirty="0" smtClean="0"/>
              <a:t>Point rendering</a:t>
            </a:r>
          </a:p>
          <a:p>
            <a:pPr lvl="2"/>
            <a:r>
              <a:rPr lang="en-US" altLang="ko-KR" dirty="0" smtClean="0"/>
              <a:t>Method A : Every chosen point is connected to each other by lines </a:t>
            </a:r>
          </a:p>
          <a:p>
            <a:pPr lvl="2"/>
            <a:r>
              <a:rPr lang="en-US" altLang="ko-KR" dirty="0" smtClean="0"/>
              <a:t>Method B :  Force vectors between device and every points are generated</a:t>
            </a:r>
          </a:p>
          <a:p>
            <a:pPr lvl="2"/>
            <a:r>
              <a:rPr lang="en-US" altLang="ko-KR" dirty="0" smtClean="0"/>
              <a:t>Both methods A and B </a:t>
            </a:r>
            <a:r>
              <a:rPr lang="en-US" altLang="ko-KR" b="1" dirty="0" smtClean="0">
                <a:solidFill>
                  <a:srgbClr val="BC0000"/>
                </a:solidFill>
              </a:rPr>
              <a:t>simultaneously remind </a:t>
            </a:r>
            <a:r>
              <a:rPr lang="en-US" altLang="ko-KR" dirty="0" smtClean="0"/>
              <a:t>the existences of all points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60" y="3903064"/>
            <a:ext cx="2319091" cy="2179282"/>
          </a:xfrm>
          <a:prstGeom prst="rect">
            <a:avLst/>
          </a:prstGeom>
          <a:ln w="22225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929650"/>
            <a:ext cx="2166392" cy="21261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7864" y="6196679"/>
            <a:ext cx="2848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/>
              <a:t> </a:t>
            </a:r>
            <a:r>
              <a:rPr lang="en-US" altLang="ko-KR" sz="1100" i="1" dirty="0" smtClean="0"/>
              <a:t> Point rendering method A, method B</a:t>
            </a:r>
          </a:p>
        </p:txBody>
      </p:sp>
    </p:spTree>
    <p:extLst>
      <p:ext uri="{BB962C8B-B14F-4D97-AF65-F5344CB8AC3E}">
        <p14:creationId xmlns:p14="http://schemas.microsoft.com/office/powerpoint/2010/main" val="25584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developed Interactive Multimodal representation of virtual coordinates plane to help math study of visually-impaired students.</a:t>
            </a:r>
          </a:p>
          <a:p>
            <a:r>
              <a:rPr lang="en-US" altLang="ko-KR" dirty="0" smtClean="0"/>
              <a:t>The implementation follows several guidelines, considering </a:t>
            </a:r>
            <a:r>
              <a:rPr lang="en-US" altLang="ko-KR" b="1" dirty="0" smtClean="0">
                <a:solidFill>
                  <a:schemeClr val="tx2"/>
                </a:solidFill>
              </a:rPr>
              <a:t>math education </a:t>
            </a:r>
            <a:r>
              <a:rPr lang="en-US" altLang="ko-KR" dirty="0" smtClean="0"/>
              <a:t>and </a:t>
            </a:r>
            <a:r>
              <a:rPr lang="en-US" altLang="ko-KR" b="1" dirty="0" smtClean="0">
                <a:solidFill>
                  <a:schemeClr val="tx2"/>
                </a:solidFill>
              </a:rPr>
              <a:t>multimodal interactive education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Among math curriculum, application design was targeted for educating </a:t>
            </a:r>
            <a:r>
              <a:rPr lang="en-US" altLang="ko-KR" b="1" dirty="0" smtClean="0">
                <a:solidFill>
                  <a:schemeClr val="tx2"/>
                </a:solidFill>
              </a:rPr>
              <a:t>coordinate plane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b="1" dirty="0" smtClean="0">
                <a:solidFill>
                  <a:schemeClr val="tx2"/>
                </a:solidFill>
              </a:rPr>
              <a:t>linear graph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concept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Future work will contains </a:t>
            </a:r>
            <a:r>
              <a:rPr lang="en-US" altLang="ko-KR" b="1" dirty="0" smtClean="0">
                <a:solidFill>
                  <a:srgbClr val="FF0000"/>
                </a:solidFill>
              </a:rPr>
              <a:t>problem solving part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for establishing </a:t>
            </a:r>
            <a:r>
              <a:rPr lang="en-US" altLang="ko-KR" smtClean="0">
                <a:solidFill>
                  <a:schemeClr val="tx1"/>
                </a:solidFill>
              </a:rPr>
              <a:t>concept well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 smtClean="0">
                <a:sym typeface="Wingdings" panose="05000000000000000000" pitchFamily="2" charset="2"/>
              </a:rPr>
              <a:t>Thank you for listening to my presentation.</a:t>
            </a:r>
          </a:p>
          <a:p>
            <a:pPr marL="0" indent="0">
              <a:buNone/>
            </a:pPr>
            <a:r>
              <a:rPr lang="en-US" altLang="ko-KR" sz="3600" dirty="0" smtClean="0">
                <a:sym typeface="Wingdings" panose="05000000000000000000" pitchFamily="2" charset="2"/>
              </a:rPr>
              <a:t>Any question? </a:t>
            </a:r>
          </a:p>
          <a:p>
            <a:pPr marL="0" indent="0">
              <a:buNone/>
            </a:pPr>
            <a:endParaRPr lang="en-US" altLang="ko-KR" sz="5400" dirty="0" smtClean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Introduction and Motivation</a:t>
            </a:r>
            <a:endParaRPr lang="en-US" altLang="ko-KR" dirty="0"/>
          </a:p>
          <a:p>
            <a:r>
              <a:rPr lang="en-US" altLang="ko-KR" dirty="0" smtClean="0"/>
              <a:t>2. Related work</a:t>
            </a:r>
          </a:p>
          <a:p>
            <a:r>
              <a:rPr lang="en-US" altLang="ko-KR" dirty="0" smtClean="0"/>
              <a:t>3. Method</a:t>
            </a:r>
          </a:p>
          <a:p>
            <a:r>
              <a:rPr lang="en-US" altLang="ko-KR" dirty="0" smtClean="0"/>
              <a:t>4. Conclusion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Motivation</a:t>
            </a:r>
            <a:endParaRPr lang="en-US" altLang="ko-KR" b="1" dirty="0">
              <a:solidFill>
                <a:schemeClr val="tx2"/>
              </a:solidFill>
            </a:endParaRPr>
          </a:p>
          <a:p>
            <a:pPr lvl="1"/>
            <a:r>
              <a:rPr lang="en-US" altLang="ko-KR" dirty="0"/>
              <a:t>Coordinates plane and graph are the visual representations, so it is hardly </a:t>
            </a:r>
            <a:r>
              <a:rPr lang="en-US" altLang="ko-KR" dirty="0" smtClean="0"/>
              <a:t>receivable </a:t>
            </a:r>
            <a:r>
              <a:rPr lang="en-US" altLang="ko-KR" dirty="0"/>
              <a:t>for visually-impaired</a:t>
            </a:r>
          </a:p>
          <a:p>
            <a:pPr lvl="1"/>
            <a:r>
              <a:rPr lang="en-US" altLang="ko-KR" dirty="0"/>
              <a:t>Understanding mathematical graph and function is helpful in every life, for example stock price over time 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>
                <a:solidFill>
                  <a:schemeClr val="tx2"/>
                </a:solidFill>
              </a:rPr>
              <a:t>Main aim of research </a:t>
            </a:r>
          </a:p>
          <a:p>
            <a:pPr lvl="1"/>
            <a:r>
              <a:rPr lang="en-US" altLang="ko-KR" dirty="0" smtClean="0"/>
              <a:t>Make a studying aid for visually-impaired to understand mathematical linear graph and coordinate plane (1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,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grade math curriculum in Korea)</a:t>
            </a:r>
          </a:p>
          <a:p>
            <a:pPr lvl="1"/>
            <a:r>
              <a:rPr lang="en-US" altLang="ko-KR" dirty="0" smtClean="0"/>
              <a:t>Studying aid is based </a:t>
            </a:r>
            <a:r>
              <a:rPr lang="en-US" altLang="ko-KR" dirty="0" smtClean="0">
                <a:solidFill>
                  <a:schemeClr val="tx1"/>
                </a:solidFill>
              </a:rPr>
              <a:t>on </a:t>
            </a:r>
            <a:r>
              <a:rPr lang="en-US" altLang="ko-KR" b="1" dirty="0">
                <a:solidFill>
                  <a:schemeClr val="tx1"/>
                </a:solidFill>
              </a:rPr>
              <a:t>A</a:t>
            </a:r>
            <a:r>
              <a:rPr lang="en-US" altLang="ko-KR" b="1" dirty="0" smtClean="0">
                <a:solidFill>
                  <a:schemeClr val="tx1"/>
                </a:solidFill>
              </a:rPr>
              <a:t>ural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b="1" dirty="0">
                <a:solidFill>
                  <a:schemeClr val="tx1"/>
                </a:solidFill>
              </a:rPr>
              <a:t>H</a:t>
            </a:r>
            <a:r>
              <a:rPr lang="en-US" altLang="ko-KR" b="1" dirty="0" smtClean="0">
                <a:solidFill>
                  <a:schemeClr val="tx1"/>
                </a:solidFill>
              </a:rPr>
              <a:t>aptic</a:t>
            </a:r>
            <a:r>
              <a:rPr lang="en-US" altLang="ko-KR" dirty="0" smtClean="0">
                <a:solidFill>
                  <a:schemeClr val="tx1"/>
                </a:solidFill>
              </a:rPr>
              <a:t> feedback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Motivation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474840" cy="4968551"/>
          </a:xfrm>
        </p:spPr>
        <p:txBody>
          <a:bodyPr>
            <a:normAutofit lnSpcReduction="10000"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Yu. Web-based </a:t>
            </a:r>
            <a:r>
              <a:rPr lang="en-US" altLang="ko-KR" b="1" dirty="0">
                <a:solidFill>
                  <a:schemeClr val="tx2"/>
                </a:solidFill>
              </a:rPr>
              <a:t>Haptic Applications to create virtual </a:t>
            </a:r>
            <a:r>
              <a:rPr lang="en-US" altLang="ko-KR" b="1" dirty="0" smtClean="0">
                <a:solidFill>
                  <a:schemeClr val="tx2"/>
                </a:solidFill>
              </a:rPr>
              <a:t>graphs, 2002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Two input methods : keyboard, Force-feedback mouse</a:t>
            </a:r>
          </a:p>
          <a:p>
            <a:r>
              <a:rPr lang="en-US" altLang="ko-KR" b="1" dirty="0" smtClean="0">
                <a:solidFill>
                  <a:schemeClr val="tx2"/>
                </a:solidFill>
              </a:rPr>
              <a:t>Roberts. Haptic </a:t>
            </a:r>
            <a:r>
              <a:rPr lang="en-US" altLang="ko-KR" b="1" dirty="0">
                <a:solidFill>
                  <a:schemeClr val="tx2"/>
                </a:solidFill>
              </a:rPr>
              <a:t>Exploratory Visualization of Line </a:t>
            </a:r>
            <a:r>
              <a:rPr lang="en-US" altLang="ko-KR" b="1" dirty="0" smtClean="0">
                <a:solidFill>
                  <a:schemeClr val="tx2"/>
                </a:solidFill>
              </a:rPr>
              <a:t>graphs, 2003</a:t>
            </a:r>
          </a:p>
          <a:p>
            <a:pPr lvl="1"/>
            <a:r>
              <a:rPr lang="en-US" altLang="ko-KR" dirty="0" smtClean="0"/>
              <a:t>Constraint, tour exploration</a:t>
            </a:r>
            <a:endParaRPr lang="en-US" altLang="ko-KR" dirty="0"/>
          </a:p>
          <a:p>
            <a:r>
              <a:rPr lang="en-US" altLang="ko-KR" b="1" dirty="0" err="1" smtClean="0">
                <a:solidFill>
                  <a:schemeClr val="tx2"/>
                </a:solidFill>
              </a:rPr>
              <a:t>Pannel</a:t>
            </a:r>
            <a:r>
              <a:rPr lang="en-US" altLang="ko-KR" b="1" dirty="0" smtClean="0">
                <a:solidFill>
                  <a:schemeClr val="tx2"/>
                </a:solidFill>
              </a:rPr>
              <a:t>. Haptic </a:t>
            </a:r>
            <a:r>
              <a:rPr lang="en-US" altLang="ko-KR" b="1" dirty="0">
                <a:solidFill>
                  <a:schemeClr val="tx2"/>
                </a:solidFill>
              </a:rPr>
              <a:t>Interaction Techniques for exploring chart </a:t>
            </a:r>
            <a:r>
              <a:rPr lang="en-US" altLang="ko-KR" b="1" dirty="0" smtClean="0">
                <a:solidFill>
                  <a:schemeClr val="tx2"/>
                </a:solidFill>
              </a:rPr>
              <a:t>data, 2009</a:t>
            </a:r>
          </a:p>
          <a:p>
            <a:pPr lvl="1"/>
            <a:r>
              <a:rPr lang="en-US" altLang="ko-KR" dirty="0" smtClean="0"/>
              <a:t>Force between device and point </a:t>
            </a:r>
            <a:endParaRPr lang="en-US" altLang="ko-KR" dirty="0"/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00" y="1483910"/>
            <a:ext cx="1795749" cy="15205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61" y="1489074"/>
            <a:ext cx="1773754" cy="151543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694" y="3219712"/>
            <a:ext cx="3596510" cy="153551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694" y="4949700"/>
            <a:ext cx="1798255" cy="128707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949" y="4923153"/>
            <a:ext cx="1736401" cy="13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start by setting guidelines, considering some aspects of education</a:t>
            </a:r>
          </a:p>
          <a:p>
            <a:r>
              <a:rPr lang="en-US" altLang="ko-KR" b="1" dirty="0" smtClean="0"/>
              <a:t>Three Guidelines </a:t>
            </a:r>
          </a:p>
          <a:p>
            <a:pPr lvl="1"/>
            <a:r>
              <a:rPr lang="en-US" altLang="ko-KR" dirty="0" smtClean="0"/>
              <a:t>Math </a:t>
            </a:r>
            <a:r>
              <a:rPr lang="en-US" altLang="ko-KR" dirty="0"/>
              <a:t>education for specific </a:t>
            </a:r>
            <a:r>
              <a:rPr lang="en-US" altLang="ko-KR" dirty="0" smtClean="0"/>
              <a:t>part</a:t>
            </a:r>
          </a:p>
          <a:p>
            <a:pPr lvl="2"/>
            <a:r>
              <a:rPr lang="en-US" altLang="ko-KR" dirty="0" smtClean="0"/>
              <a:t>Korean middle school math (1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grade) curriculum introduces grid plane as a pre-study for coordinates plane concept.</a:t>
            </a:r>
          </a:p>
          <a:p>
            <a:pPr lvl="2"/>
            <a:r>
              <a:rPr lang="en-US" altLang="ko-KR" dirty="0" smtClean="0"/>
              <a:t>Stepwise Studying is effective : </a:t>
            </a:r>
            <a:r>
              <a:rPr lang="en-US" altLang="ko-KR" b="1" dirty="0" smtClean="0"/>
              <a:t>Grid plane </a:t>
            </a:r>
            <a:r>
              <a:rPr lang="en-US" altLang="ko-KR" dirty="0" smtClean="0">
                <a:solidFill>
                  <a:schemeClr val="tx1"/>
                </a:solidFill>
              </a:rPr>
              <a:t>representation of </a:t>
            </a:r>
            <a:r>
              <a:rPr lang="en-US" altLang="ko-KR" b="1" dirty="0" smtClean="0">
                <a:solidFill>
                  <a:schemeClr val="tx2"/>
                </a:solidFill>
              </a:rPr>
              <a:t>integer coordinate points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smtClean="0">
                <a:sym typeface="Wingdings" panose="05000000000000000000" pitchFamily="2" charset="2"/>
              </a:rPr>
              <a:t>Coordinate plane </a:t>
            </a:r>
            <a:r>
              <a:rPr lang="en-US" altLang="ko-KR" dirty="0" smtClean="0">
                <a:sym typeface="Wingdings" panose="05000000000000000000" pitchFamily="2" charset="2"/>
              </a:rPr>
              <a:t>representation of </a:t>
            </a:r>
            <a:r>
              <a:rPr lang="en-US" altLang="ko-KR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real number coordinate points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Guideline 1 : </a:t>
            </a:r>
            <a:r>
              <a:rPr lang="en-US" altLang="ko-KR" b="1" dirty="0" smtClean="0">
                <a:solidFill>
                  <a:srgbClr val="FF0000"/>
                </a:solidFill>
              </a:rPr>
              <a:t>“Simplifying </a:t>
            </a:r>
            <a:r>
              <a:rPr lang="en-US" altLang="ko-KR" b="1" dirty="0">
                <a:solidFill>
                  <a:srgbClr val="FF0000"/>
                </a:solidFill>
              </a:rPr>
              <a:t>coordinates plane into grid plane is helpful </a:t>
            </a:r>
            <a:r>
              <a:rPr lang="en-US" altLang="ko-KR" b="1" dirty="0" smtClean="0">
                <a:solidFill>
                  <a:srgbClr val="FF0000"/>
                </a:solidFill>
              </a:rPr>
              <a:t>to get started.”</a:t>
            </a:r>
          </a:p>
          <a:p>
            <a:pPr marL="563400" lvl="2" indent="0">
              <a:buNone/>
            </a:pP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54250" lvl="1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: </a:t>
            </a:r>
            <a:r>
              <a:rPr lang="en-US" altLang="ko-KR" dirty="0"/>
              <a:t>I</a:t>
            </a:r>
            <a:r>
              <a:rPr lang="en-US" altLang="ko-KR" dirty="0" smtClean="0"/>
              <a:t>. Guidelines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3 Guidelines </a:t>
            </a:r>
          </a:p>
          <a:p>
            <a:pPr lvl="1"/>
            <a:r>
              <a:rPr lang="en-US" altLang="ko-KR" dirty="0" smtClean="0"/>
              <a:t>General </a:t>
            </a:r>
            <a:r>
              <a:rPr lang="en-US" altLang="ko-KR" dirty="0"/>
              <a:t>math </a:t>
            </a:r>
            <a:r>
              <a:rPr lang="en-US" altLang="ko-KR" dirty="0" smtClean="0"/>
              <a:t>education</a:t>
            </a:r>
          </a:p>
          <a:p>
            <a:pPr lvl="2"/>
            <a:r>
              <a:rPr lang="en-US" altLang="ko-KR" dirty="0" smtClean="0"/>
              <a:t>From experience of studying math, studying is divided by two parts : </a:t>
            </a:r>
            <a:r>
              <a:rPr lang="en-US" altLang="ko-KR" u="sng" dirty="0" smtClean="0">
                <a:solidFill>
                  <a:schemeClr val="tx1"/>
                </a:solidFill>
              </a:rPr>
              <a:t>Understanding</a:t>
            </a:r>
            <a:r>
              <a:rPr lang="en-US" altLang="ko-KR" u="sng" dirty="0" smtClean="0"/>
              <a:t> abstract concept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u="sng" dirty="0" smtClean="0">
                <a:solidFill>
                  <a:schemeClr val="tx1"/>
                </a:solidFill>
              </a:rPr>
              <a:t>Remembering the basic terms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b="1" dirty="0" smtClean="0">
                <a:solidFill>
                  <a:schemeClr val="tx2"/>
                </a:solidFill>
              </a:rPr>
              <a:t>Remembering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/>
              <a:t>is essential part, important as much as </a:t>
            </a:r>
            <a:r>
              <a:rPr lang="en-US" altLang="ko-KR" b="1" dirty="0" smtClean="0">
                <a:solidFill>
                  <a:schemeClr val="tx2"/>
                </a:solidFill>
              </a:rPr>
              <a:t>Understanding</a:t>
            </a: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Guideline 2 : “Accessibility </a:t>
            </a:r>
            <a:r>
              <a:rPr lang="en-US" altLang="ko-KR" b="1" dirty="0">
                <a:solidFill>
                  <a:srgbClr val="FF0000"/>
                </a:solidFill>
              </a:rPr>
              <a:t>to meaning of basic terms related to math concept is helpful for understanding</a:t>
            </a:r>
            <a:r>
              <a:rPr lang="en-US" altLang="ko-KR" b="1" dirty="0" smtClean="0">
                <a:solidFill>
                  <a:srgbClr val="FF0000"/>
                </a:solidFill>
              </a:rPr>
              <a:t>.”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Multimodal interaction in education fields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If the studying aid is </a:t>
            </a:r>
            <a:r>
              <a:rPr lang="en-US" altLang="ko-KR" dirty="0">
                <a:solidFill>
                  <a:schemeClr val="tx2"/>
                </a:solidFill>
              </a:rPr>
              <a:t>not </a:t>
            </a:r>
            <a:r>
              <a:rPr lang="en-US" altLang="ko-KR" dirty="0" smtClean="0">
                <a:solidFill>
                  <a:schemeClr val="tx2"/>
                </a:solidFill>
              </a:rPr>
              <a:t>static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2"/>
                </a:solidFill>
              </a:rPr>
              <a:t>and </a:t>
            </a:r>
            <a:r>
              <a:rPr lang="en-US" altLang="ko-KR" dirty="0">
                <a:solidFill>
                  <a:schemeClr val="tx2"/>
                </a:solidFill>
              </a:rPr>
              <a:t>varies </a:t>
            </a:r>
            <a:r>
              <a:rPr lang="en-US" altLang="ko-KR" dirty="0">
                <a:solidFill>
                  <a:schemeClr val="tx1"/>
                </a:solidFill>
              </a:rPr>
              <a:t>by user participation, it can impress the users so make them establish the studying concept well. </a:t>
            </a:r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Guideline 3 : “Active participation (bidirectional) is better than those only providing passive receiving (unidirectional).“</a:t>
            </a:r>
          </a:p>
          <a:p>
            <a:pPr lvl="1"/>
            <a:endParaRPr lang="en-US" altLang="ko-KR" b="1" dirty="0" smtClean="0">
              <a:solidFill>
                <a:schemeClr val="tx1"/>
              </a:solidFill>
            </a:endParaRPr>
          </a:p>
          <a:p>
            <a:pPr marL="563400" lvl="2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  <a:p>
            <a:pPr marL="563400" lvl="2" indent="0">
              <a:buNone/>
            </a:pP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54250" lvl="1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: </a:t>
            </a:r>
            <a:r>
              <a:rPr lang="en-US" altLang="ko-KR" dirty="0"/>
              <a:t>I</a:t>
            </a:r>
            <a:r>
              <a:rPr lang="en-US" altLang="ko-KR" dirty="0" smtClean="0"/>
              <a:t>. Guidelines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59"/>
            <a:ext cx="8473078" cy="2839805"/>
          </a:xfrm>
        </p:spPr>
        <p:txBody>
          <a:bodyPr>
            <a:normAutofit fontScale="92500"/>
          </a:bodyPr>
          <a:lstStyle/>
          <a:p>
            <a:r>
              <a:rPr lang="en-US" altLang="ko-KR" b="1" dirty="0" smtClean="0"/>
              <a:t>Required Haptic device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Phantom force-feedback device (</a:t>
            </a:r>
            <a:r>
              <a:rPr lang="en-US" altLang="ko-KR" dirty="0" err="1" smtClean="0">
                <a:solidFill>
                  <a:schemeClr val="tx1"/>
                </a:solidFill>
              </a:rPr>
              <a:t>Sensable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/>
              <a:t>Design Tool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chemeClr val="tx2"/>
                </a:solidFill>
              </a:rPr>
              <a:t>H3D API</a:t>
            </a:r>
          </a:p>
          <a:p>
            <a:pPr lvl="1"/>
            <a:r>
              <a:rPr lang="en-US" altLang="ko-KR" dirty="0" smtClean="0"/>
              <a:t>H3D is an extension for </a:t>
            </a:r>
            <a:r>
              <a:rPr lang="en-US" altLang="ko-KR" dirty="0" smtClean="0">
                <a:solidFill>
                  <a:schemeClr val="accent1"/>
                </a:solidFill>
              </a:rPr>
              <a:t>haptic usability </a:t>
            </a:r>
            <a:r>
              <a:rPr lang="en-US" altLang="ko-KR" dirty="0" smtClean="0"/>
              <a:t>from X3D, a VR modelling language.</a:t>
            </a:r>
          </a:p>
          <a:p>
            <a:pPr lvl="1"/>
            <a:r>
              <a:rPr lang="en-US" altLang="ko-KR" dirty="0" smtClean="0"/>
              <a:t>H3D’s haptic effects</a:t>
            </a:r>
          </a:p>
          <a:p>
            <a:pPr lvl="2"/>
            <a:r>
              <a:rPr lang="en-US" altLang="ko-KR" b="1" dirty="0" smtClean="0"/>
              <a:t>Surface feedbacks </a:t>
            </a:r>
            <a:r>
              <a:rPr lang="en-US" altLang="ko-KR" dirty="0" smtClean="0"/>
              <a:t>: Smooth Surface, Frictional Surface, Magnetic Surface</a:t>
            </a:r>
          </a:p>
          <a:p>
            <a:pPr lvl="2"/>
            <a:r>
              <a:rPr lang="en-US" altLang="ko-KR" b="1" dirty="0" smtClean="0"/>
              <a:t>Force feedbacks </a:t>
            </a:r>
            <a:r>
              <a:rPr lang="en-US" altLang="ko-KR" dirty="0" smtClean="0"/>
              <a:t>: Position function effect, Time function effect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: II. Develop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979712" y="6474557"/>
            <a:ext cx="5184576" cy="285378"/>
          </a:xfrm>
        </p:spPr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  <p:pic>
        <p:nvPicPr>
          <p:cNvPr id="6" name="bandicam 2017-07-19 05-22-07-8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0373" y="4263083"/>
            <a:ext cx="3061354" cy="1849574"/>
          </a:xfrm>
          <a:prstGeom prst="rect">
            <a:avLst/>
          </a:prstGeom>
          <a:scene3d>
            <a:camera prst="orthographicFront"/>
            <a:lightRig rig="threePt" dir="t"/>
          </a:scene3d>
          <a:sp3d contourW="31750"/>
        </p:spPr>
      </p:pic>
      <p:pic>
        <p:nvPicPr>
          <p:cNvPr id="7" name="bandicam 2017-07-19 06-02-08-58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8145" y="4293250"/>
            <a:ext cx="2854216" cy="1797077"/>
          </a:xfrm>
          <a:prstGeom prst="rect">
            <a:avLst/>
          </a:prstGeom>
          <a:scene3d>
            <a:camera prst="orthographicFront"/>
            <a:lightRig rig="threePt" dir="t"/>
          </a:scene3d>
          <a:sp3d contourW="31750"/>
        </p:spPr>
      </p:pic>
      <p:sp>
        <p:nvSpPr>
          <p:cNvPr id="9" name="TextBox 8"/>
          <p:cNvSpPr txBox="1"/>
          <p:nvPr/>
        </p:nvSpPr>
        <p:spPr>
          <a:xfrm>
            <a:off x="3961726" y="6268669"/>
            <a:ext cx="4968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/>
              <a:t>http://www.h3dapi.org/modules/mediawiki/index.php/H3DAPI_Tutorials</a:t>
            </a:r>
            <a:endParaRPr lang="ko-KR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86982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Implementation will follow the three guidelines set before</a:t>
            </a:r>
          </a:p>
          <a:p>
            <a:pPr lvl="1"/>
            <a:r>
              <a:rPr lang="en-US" altLang="ko-KR" dirty="0" smtClean="0"/>
              <a:t>Guide 1, Guide 2, Guide 3</a:t>
            </a:r>
          </a:p>
          <a:p>
            <a:pPr lvl="1"/>
            <a:endParaRPr lang="en-US" altLang="ko-KR" dirty="0"/>
          </a:p>
          <a:p>
            <a:pPr marL="254250" lvl="1" indent="0">
              <a:buNone/>
            </a:pPr>
            <a:endParaRPr lang="en-US" altLang="ko-KR" dirty="0" smtClean="0"/>
          </a:p>
          <a:p>
            <a:r>
              <a:rPr lang="en-US" altLang="ko-KR" b="1" dirty="0" smtClean="0"/>
              <a:t>Implementation subject in Korea math curriculum </a:t>
            </a:r>
          </a:p>
          <a:p>
            <a:pPr lvl="1"/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grade </a:t>
            </a:r>
          </a:p>
          <a:p>
            <a:pPr lvl="2"/>
            <a:r>
              <a:rPr lang="en-US" altLang="ko-KR" u="sng" dirty="0" smtClean="0">
                <a:solidFill>
                  <a:srgbClr val="C00000"/>
                </a:solidFill>
              </a:rPr>
              <a:t>coordinates </a:t>
            </a:r>
            <a:r>
              <a:rPr lang="en-US" altLang="ko-KR" u="sng" smtClean="0">
                <a:solidFill>
                  <a:srgbClr val="C00000"/>
                </a:solidFill>
              </a:rPr>
              <a:t>plane concept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grade </a:t>
            </a:r>
          </a:p>
          <a:p>
            <a:pPr lvl="2"/>
            <a:r>
              <a:rPr lang="en-US" altLang="ko-KR" u="sng" dirty="0" smtClean="0">
                <a:solidFill>
                  <a:srgbClr val="C00000"/>
                </a:solidFill>
              </a:rPr>
              <a:t>Linear function (y=</a:t>
            </a:r>
            <a:r>
              <a:rPr lang="en-US" altLang="ko-KR" u="sng" dirty="0" err="1" smtClean="0">
                <a:solidFill>
                  <a:srgbClr val="C00000"/>
                </a:solidFill>
              </a:rPr>
              <a:t>ax+b</a:t>
            </a:r>
            <a:r>
              <a:rPr lang="en-US" altLang="ko-KR" u="sng" dirty="0" smtClean="0">
                <a:solidFill>
                  <a:srgbClr val="C00000"/>
                </a:solidFill>
              </a:rPr>
              <a:t>) 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91264" cy="5112568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Guide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. “</a:t>
            </a:r>
            <a:r>
              <a:rPr lang="en-US" altLang="ko-KR" b="1" dirty="0" smtClean="0">
                <a:solidFill>
                  <a:schemeClr val="tx1"/>
                </a:solidFill>
              </a:rPr>
              <a:t>Simplifying </a:t>
            </a:r>
            <a:r>
              <a:rPr lang="en-US" altLang="ko-KR" b="1" dirty="0">
                <a:solidFill>
                  <a:schemeClr val="tx1"/>
                </a:solidFill>
              </a:rPr>
              <a:t>coordinates plane into grid plane is helpful </a:t>
            </a:r>
            <a:r>
              <a:rPr lang="en-US" altLang="ko-KR" b="1" dirty="0" smtClean="0">
                <a:solidFill>
                  <a:schemeClr val="tx1"/>
                </a:solidFill>
              </a:rPr>
              <a:t>to start study”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To satisfy guide </a:t>
            </a:r>
            <a:r>
              <a:rPr lang="en-US" altLang="ko-KR" dirty="0" err="1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, we tried to implement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3 main components of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</a:t>
            </a:r>
            <a:r>
              <a:rPr lang="en-US" altLang="ko-KR" dirty="0" smtClean="0">
                <a:solidFill>
                  <a:srgbClr val="FF0000"/>
                </a:solidFill>
              </a:rPr>
              <a:t>rid 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lane, which are plane surface, grid lines, coordinates points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Expected results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“ While holding and moving haptic device, user can </a:t>
            </a:r>
            <a:r>
              <a:rPr lang="en-US" altLang="ko-KR" b="1" dirty="0" smtClean="0">
                <a:solidFill>
                  <a:schemeClr val="tx1"/>
                </a:solidFill>
              </a:rPr>
              <a:t>HAPTICALLY </a:t>
            </a:r>
            <a:r>
              <a:rPr lang="en-US" altLang="ko-KR" dirty="0" smtClean="0">
                <a:solidFill>
                  <a:schemeClr val="tx1"/>
                </a:solidFill>
              </a:rPr>
              <a:t>notice existences of grid plane and all lines and points in the plane.”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“ For each coordinates points on the grid plane, user can </a:t>
            </a:r>
            <a:r>
              <a:rPr lang="en-US" altLang="ko-KR" b="1" dirty="0" smtClean="0">
                <a:solidFill>
                  <a:schemeClr val="tx1"/>
                </a:solidFill>
              </a:rPr>
              <a:t>AUDITORILY </a:t>
            </a:r>
            <a:r>
              <a:rPr lang="en-US" altLang="ko-KR" dirty="0" smtClean="0">
                <a:solidFill>
                  <a:schemeClr val="tx1"/>
                </a:solidFill>
              </a:rPr>
              <a:t>receive the information of exact coordinates (ex. “One comma Four”)</a:t>
            </a:r>
          </a:p>
          <a:p>
            <a:pPr marL="563400" lvl="2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Computer Graphics and Visualization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커스텀 2">
      <a:majorFont>
        <a:latin typeface="Myriad Pro"/>
        <a:ea typeface="Myriad Pro"/>
        <a:cs typeface=""/>
      </a:majorFont>
      <a:minorFont>
        <a:latin typeface="Myriad Pro"/>
        <a:ea typeface="Myriad Pro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70926BE6910EE541A5C8A9203B4061CC0400C52140320FE295488DD4381964E77F84" ma:contentTypeVersion="30" ma:contentTypeDescription="Create a new document." ma:contentTypeScope="" ma:versionID="2d9820c5088bac4600ebd6353969fdf2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7D719D97-B637-40A6-A12D-86166F20C321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11BF492A-D4EC-4C53-9524-C155F9404A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4E3B1B-77EB-4BB9-B42E-1C687C17F59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2664</Words>
  <Application>Microsoft Office PowerPoint</Application>
  <PresentationFormat>화면 슬라이드 쇼(4:3)</PresentationFormat>
  <Paragraphs>226</Paragraphs>
  <Slides>19</Slides>
  <Notes>18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Wingdings</vt:lpstr>
      <vt:lpstr>MS PGothic</vt:lpstr>
      <vt:lpstr>Cambria Math</vt:lpstr>
      <vt:lpstr>Myriad Pro Cond</vt:lpstr>
      <vt:lpstr>Arial</vt:lpstr>
      <vt:lpstr>Myriad Pro</vt:lpstr>
      <vt:lpstr>DesignTemplate</vt:lpstr>
      <vt:lpstr>Interactive Multimodal Coordinates Plane</vt:lpstr>
      <vt:lpstr>CONTENTS</vt:lpstr>
      <vt:lpstr>Introduction and Motivation</vt:lpstr>
      <vt:lpstr>Related work</vt:lpstr>
      <vt:lpstr>Method : I. Guidelines</vt:lpstr>
      <vt:lpstr>Method : I. Guidelines</vt:lpstr>
      <vt:lpstr>Method : II. Develop Environment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2012-02-01T07:45:25Z</dcterms:created>
  <dcterms:modified xsi:type="dcterms:W3CDTF">2017-07-20T05:32:14Z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